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2.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5"/>
  </p:notesMasterIdLst>
  <p:sldIdLst>
    <p:sldId id="268" r:id="rId5"/>
    <p:sldId id="325" r:id="rId6"/>
    <p:sldId id="326" r:id="rId7"/>
    <p:sldId id="322" r:id="rId8"/>
    <p:sldId id="314" r:id="rId9"/>
    <p:sldId id="333" r:id="rId10"/>
    <p:sldId id="312" r:id="rId11"/>
    <p:sldId id="310" r:id="rId12"/>
    <p:sldId id="273" r:id="rId13"/>
    <p:sldId id="276" r:id="rId14"/>
    <p:sldId id="277" r:id="rId15"/>
    <p:sldId id="279" r:id="rId16"/>
    <p:sldId id="311" r:id="rId17"/>
    <p:sldId id="329" r:id="rId18"/>
    <p:sldId id="320" r:id="rId19"/>
    <p:sldId id="321" r:id="rId20"/>
    <p:sldId id="331" r:id="rId21"/>
    <p:sldId id="330" r:id="rId22"/>
    <p:sldId id="327" r:id="rId23"/>
    <p:sldId id="33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9" autoAdjust="0"/>
    <p:restoredTop sz="78848" autoAdjust="0"/>
  </p:normalViewPr>
  <p:slideViewPr>
    <p:cSldViewPr snapToGrid="0">
      <p:cViewPr varScale="1">
        <p:scale>
          <a:sx n="52" d="100"/>
          <a:sy n="52" d="100"/>
        </p:scale>
        <p:origin x="11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77FAAA-5A29-4399-9EE2-A9C1AC1024B2}" type="datetimeFigureOut">
              <a:rPr lang="en-US" smtClean="0"/>
              <a:t>1/18/2021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CA3BBD-7287-4951-A6E7-497D1CEEAD83}" type="slidenum">
              <a:rPr lang="en-US" smtClean="0"/>
              <a:t>‹#›</a:t>
            </a:fld>
            <a:endParaRPr lang="en-US"/>
          </a:p>
        </p:txBody>
      </p:sp>
    </p:spTree>
    <p:extLst>
      <p:ext uri="{BB962C8B-B14F-4D97-AF65-F5344CB8AC3E}">
        <p14:creationId xmlns:p14="http://schemas.microsoft.com/office/powerpoint/2010/main" val="1973554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nytimes.com/topic/person/hillary-rodham-clinton?inline=nyt-per"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Outgrowth of our chapter in Teaching About Fake News and our research into how conceptualize the concept of bias</a:t>
            </a:r>
          </a:p>
          <a:p>
            <a:pPr marL="171450" indent="-171450">
              <a:buFont typeface="Arial" panose="020B0604020202020204" pitchFamily="34" charset="0"/>
              <a:buChar char="•"/>
            </a:pPr>
            <a:r>
              <a:rPr lang="en-US" dirty="0"/>
              <a:t>In order to achieve these outcomes – this will be an interactive webinar, we will be asking you to open a page in a browser and contribute via </a:t>
            </a:r>
            <a:r>
              <a:rPr lang="en-US" dirty="0" err="1"/>
              <a:t>padlet</a:t>
            </a:r>
            <a:endParaRPr lang="en-US" dirty="0"/>
          </a:p>
        </p:txBody>
      </p:sp>
      <p:sp>
        <p:nvSpPr>
          <p:cNvPr id="4" name="Slide Number Placeholder 3"/>
          <p:cNvSpPr>
            <a:spLocks noGrp="1"/>
          </p:cNvSpPr>
          <p:nvPr>
            <p:ph type="sldNum" sz="quarter" idx="5"/>
          </p:nvPr>
        </p:nvSpPr>
        <p:spPr/>
        <p:txBody>
          <a:bodyPr/>
          <a:lstStyle/>
          <a:p>
            <a:fld id="{59CA3BBD-7287-4951-A6E7-497D1CEEAD83}" type="slidenum">
              <a:rPr lang="en-US" smtClean="0"/>
              <a:t>2</a:t>
            </a:fld>
            <a:endParaRPr lang="en-US"/>
          </a:p>
        </p:txBody>
      </p:sp>
    </p:spTree>
    <p:extLst>
      <p:ext uri="{BB962C8B-B14F-4D97-AF65-F5344CB8AC3E}">
        <p14:creationId xmlns:p14="http://schemas.microsoft.com/office/powerpoint/2010/main" val="1826473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Give a link and break out rooms, respond via </a:t>
            </a:r>
            <a:r>
              <a:rPr lang="en-US" dirty="0" err="1"/>
              <a:t>padlet</a:t>
            </a:r>
            <a:endParaRPr lang="en-US" dirty="0"/>
          </a:p>
          <a:p>
            <a:pPr marL="171450" indent="-171450">
              <a:buFont typeface="Arial" panose="020B0604020202020204" pitchFamily="34" charset="0"/>
              <a:buChar char="•"/>
            </a:pPr>
            <a:r>
              <a:rPr lang="en-US" dirty="0"/>
              <a:t>What makes this source seem like it’s news?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https://padlet.com/kec5013/n5rrk0k4phtdln5 </a:t>
            </a:r>
          </a:p>
        </p:txBody>
      </p:sp>
      <p:sp>
        <p:nvSpPr>
          <p:cNvPr id="4" name="Slide Number Placeholder 3"/>
          <p:cNvSpPr>
            <a:spLocks noGrp="1"/>
          </p:cNvSpPr>
          <p:nvPr>
            <p:ph type="sldNum" sz="quarter" idx="5"/>
          </p:nvPr>
        </p:nvSpPr>
        <p:spPr/>
        <p:txBody>
          <a:bodyPr/>
          <a:lstStyle/>
          <a:p>
            <a:fld id="{59CA3BBD-7287-4951-A6E7-497D1CEEAD83}" type="slidenum">
              <a:rPr lang="en-US" smtClean="0"/>
              <a:t>3</a:t>
            </a:fld>
            <a:endParaRPr lang="en-US"/>
          </a:p>
        </p:txBody>
      </p:sp>
    </p:spTree>
    <p:extLst>
      <p:ext uri="{BB962C8B-B14F-4D97-AF65-F5344CB8AC3E}">
        <p14:creationId xmlns:p14="http://schemas.microsoft.com/office/powerpoint/2010/main" val="1427774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libraries typically have this high quality journalism and content</a:t>
            </a:r>
          </a:p>
          <a:p>
            <a:r>
              <a:rPr lang="en-US" dirty="0"/>
              <a:t>Two of these 3 resources say ask the experts\</a:t>
            </a:r>
          </a:p>
          <a:p>
            <a:r>
              <a:rPr lang="en-US" dirty="0"/>
              <a:t>Set a baseline of high quality of journalism or content as what other should be evaluated against – but what constructs that baseline</a:t>
            </a:r>
          </a:p>
          <a:p>
            <a:endParaRPr lang="en-US" dirty="0"/>
          </a:p>
          <a:p>
            <a:r>
              <a:rPr lang="en-US" dirty="0"/>
              <a:t>Assumes that people have an understanding of that baseline and the process behind it</a:t>
            </a:r>
          </a:p>
          <a:p>
            <a:r>
              <a:rPr lang="en-US" dirty="0"/>
              <a:t>What they don’t do is establish an evaluative process looking at process and purpose to help them understand features themselves</a:t>
            </a:r>
          </a:p>
          <a:p>
            <a:endParaRPr lang="en-US" dirty="0"/>
          </a:p>
          <a:p>
            <a:r>
              <a:rPr lang="en-US" dirty="0"/>
              <a:t>All are built on the assumption that people understand the process and creation of news</a:t>
            </a:r>
          </a:p>
          <a:p>
            <a:r>
              <a:rPr lang="en-US" dirty="0"/>
              <a:t>If we ask people to compare to a process that they do not understand, then the task is meaningless</a:t>
            </a:r>
          </a:p>
          <a:p>
            <a:endParaRPr lang="en-US" dirty="0"/>
          </a:p>
          <a:p>
            <a:r>
              <a:rPr lang="en-US" dirty="0"/>
              <a:t>None of these provide the context as to why this process is important for journalism</a:t>
            </a:r>
          </a:p>
          <a:p>
            <a:endParaRPr lang="en-US" dirty="0"/>
          </a:p>
          <a:p>
            <a:r>
              <a:rPr lang="en-US" dirty="0"/>
              <a:t>Checklists grossly oversimplify the process – unstated baselines – we don’t often teach the “news literacy” aspect of the issue (asking learners to compare to a baseline they don’t quite understand or just don’t know)</a:t>
            </a:r>
          </a:p>
        </p:txBody>
      </p:sp>
      <p:sp>
        <p:nvSpPr>
          <p:cNvPr id="4" name="Slide Number Placeholder 3"/>
          <p:cNvSpPr>
            <a:spLocks noGrp="1"/>
          </p:cNvSpPr>
          <p:nvPr>
            <p:ph type="sldNum" sz="quarter" idx="5"/>
          </p:nvPr>
        </p:nvSpPr>
        <p:spPr/>
        <p:txBody>
          <a:bodyPr/>
          <a:lstStyle/>
          <a:p>
            <a:fld id="{59CA3BBD-7287-4951-A6E7-497D1CEEAD83}" type="slidenum">
              <a:rPr lang="en-US" smtClean="0"/>
              <a:t>4</a:t>
            </a:fld>
            <a:endParaRPr lang="en-US"/>
          </a:p>
        </p:txBody>
      </p:sp>
    </p:spTree>
    <p:extLst>
      <p:ext uri="{BB962C8B-B14F-4D97-AF65-F5344CB8AC3E}">
        <p14:creationId xmlns:p14="http://schemas.microsoft.com/office/powerpoint/2010/main" val="1039348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“Borrowing the conventions blurs the boundaries between mainstream and fake news, granting the latter the perceptions of authority and credibility normally associated with the former.” </a:t>
            </a:r>
          </a:p>
          <a:p>
            <a:endParaRPr lang="en-US" dirty="0"/>
          </a:p>
        </p:txBody>
      </p:sp>
      <p:sp>
        <p:nvSpPr>
          <p:cNvPr id="4" name="Slide Number Placeholder 3"/>
          <p:cNvSpPr>
            <a:spLocks noGrp="1"/>
          </p:cNvSpPr>
          <p:nvPr>
            <p:ph type="sldNum" sz="quarter" idx="5"/>
          </p:nvPr>
        </p:nvSpPr>
        <p:spPr/>
        <p:txBody>
          <a:bodyPr/>
          <a:lstStyle/>
          <a:p>
            <a:fld id="{59CA3BBD-7287-4951-A6E7-497D1CEEAD83}" type="slidenum">
              <a:rPr lang="en-US" smtClean="0"/>
              <a:t>5</a:t>
            </a:fld>
            <a:endParaRPr lang="en-US"/>
          </a:p>
        </p:txBody>
      </p:sp>
    </p:spTree>
    <p:extLst>
      <p:ext uri="{BB962C8B-B14F-4D97-AF65-F5344CB8AC3E}">
        <p14:creationId xmlns:p14="http://schemas.microsoft.com/office/powerpoint/2010/main" val="3831149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7905" marR="0" indent="-237905" algn="l" defTabSz="914400" rtl="0" eaLnBrk="1" fontAlgn="auto" latinLnBrk="0" hangingPunct="1">
              <a:lnSpc>
                <a:spcPct val="100000"/>
              </a:lnSpc>
              <a:spcBef>
                <a:spcPts val="0"/>
              </a:spcBef>
              <a:spcAft>
                <a:spcPts val="0"/>
              </a:spcAft>
              <a:buClrTx/>
              <a:buSzTx/>
              <a:buFont typeface="Arial" pitchFamily="34" charset="0"/>
              <a:buChar char="•"/>
              <a:tabLst/>
              <a:defRPr/>
            </a:pPr>
            <a:r>
              <a:rPr lang="en-US" dirty="0"/>
              <a:t>Everything is constructed. Assignments</a:t>
            </a:r>
            <a:r>
              <a:rPr lang="en-US" baseline="0" dirty="0"/>
              <a:t> should help students understand the purpose behind that construction. </a:t>
            </a:r>
            <a:r>
              <a:rPr lang="en-US" dirty="0"/>
              <a:t>Makes ideological</a:t>
            </a:r>
            <a:r>
              <a:rPr lang="en-US" baseline="0" dirty="0"/>
              <a:t> demands of any situate explicit. Help them understand better what they are using.</a:t>
            </a:r>
            <a:endParaRPr lang="en-US" dirty="0"/>
          </a:p>
          <a:p>
            <a:pPr marL="237905" indent="-237905">
              <a:buFont typeface="Arial" pitchFamily="34" charset="0"/>
              <a:buChar char="•"/>
            </a:pPr>
            <a:r>
              <a:rPr lang="en-US" dirty="0"/>
              <a:t>Rhetoric,</a:t>
            </a:r>
            <a:r>
              <a:rPr lang="en-US" baseline="0" dirty="0"/>
              <a:t> </a:t>
            </a:r>
            <a:r>
              <a:rPr lang="en-US" dirty="0"/>
              <a:t>the study of how people use language to influence the behavior of others, emphasizes</a:t>
            </a:r>
            <a:r>
              <a:rPr lang="en-US" baseline="0" dirty="0"/>
              <a:t> purpose</a:t>
            </a:r>
            <a:r>
              <a:rPr lang="en-US" dirty="0"/>
              <a:t>.</a:t>
            </a:r>
          </a:p>
          <a:p>
            <a:pPr marL="237905" indent="-237905">
              <a:buFont typeface="Arial" pitchFamily="34" charset="0"/>
              <a:buChar char="•"/>
            </a:pPr>
            <a:r>
              <a:rPr lang="en-US" dirty="0"/>
              <a:t>The Elements of the Rhetorical Situation – Purpose: What are you trying to do?  Audience: Who are you trying to influence and what are their expectations? Author: Who are you? Do you possess the necessary qualifications? Context:</a:t>
            </a:r>
            <a:r>
              <a:rPr lang="en-US" baseline="0" dirty="0"/>
              <a:t> Conditions in which the communication takes place. </a:t>
            </a:r>
            <a:endParaRPr lang="en-US" dirty="0"/>
          </a:p>
          <a:p>
            <a:pPr marL="237905" indent="-237905">
              <a:buFont typeface="Arial" pitchFamily="34" charset="0"/>
              <a:buChar char="•"/>
            </a:pPr>
            <a:r>
              <a:rPr lang="en-US" baseline="0" dirty="0"/>
              <a:t>The interdependence of elements l</a:t>
            </a:r>
            <a:r>
              <a:rPr lang="en-US" dirty="0"/>
              <a:t>imit the choices available for constructing effective messages. What happens if a key part of the situation is missing? Different forms of communication—from clickbait to satire</a:t>
            </a:r>
            <a:r>
              <a:rPr lang="en-US" baseline="0" dirty="0"/>
              <a:t> to conspiracies</a:t>
            </a:r>
            <a:r>
              <a:rPr lang="en-US" dirty="0"/>
              <a:t>--are different in content and style because they allow writers to address different purposes and audiences.</a:t>
            </a:r>
          </a:p>
          <a:p>
            <a:pPr marL="628650" lvl="1" indent="-171450">
              <a:buFont typeface="Arial" panose="020B0604020202020204" pitchFamily="34" charset="0"/>
              <a:buChar char="•"/>
            </a:pPr>
            <a:r>
              <a:rPr lang="en-US" dirty="0"/>
              <a:t>Could examine</a:t>
            </a:r>
            <a:r>
              <a:rPr lang="en-US" baseline="0" dirty="0"/>
              <a:t> how specific choices in examples of a type achieve purposes.</a:t>
            </a:r>
            <a:endParaRPr lang="en-US" dirty="0"/>
          </a:p>
          <a:p>
            <a:pPr marL="171450" indent="-171450">
              <a:buFont typeface="Arial" panose="020B0604020202020204" pitchFamily="34" charset="0"/>
              <a:buChar char="•"/>
            </a:pPr>
            <a:r>
              <a:rPr lang="en-US" dirty="0"/>
              <a:t>Must also</a:t>
            </a:r>
            <a:r>
              <a:rPr lang="en-US" baseline="0" dirty="0"/>
              <a:t> be extended to academic genres</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9CA3BBD-7287-4951-A6E7-497D1CEEAD83}" type="slidenum">
              <a:rPr lang="en-US" smtClean="0"/>
              <a:t>6</a:t>
            </a:fld>
            <a:endParaRPr lang="en-US"/>
          </a:p>
        </p:txBody>
      </p:sp>
    </p:spTree>
    <p:extLst>
      <p:ext uri="{BB962C8B-B14F-4D97-AF65-F5344CB8AC3E}">
        <p14:creationId xmlns:p14="http://schemas.microsoft.com/office/powerpoint/2010/main" val="3077693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it borrows the mask of credibility – it does not meet these standards and elements</a:t>
            </a:r>
          </a:p>
          <a:p>
            <a:r>
              <a:rPr lang="en-US" dirty="0"/>
              <a:t>Because addressed in a totally different situation</a:t>
            </a:r>
          </a:p>
        </p:txBody>
      </p:sp>
      <p:sp>
        <p:nvSpPr>
          <p:cNvPr id="4" name="Slide Number Placeholder 3"/>
          <p:cNvSpPr>
            <a:spLocks noGrp="1"/>
          </p:cNvSpPr>
          <p:nvPr>
            <p:ph type="sldNum" sz="quarter" idx="5"/>
          </p:nvPr>
        </p:nvSpPr>
        <p:spPr/>
        <p:txBody>
          <a:bodyPr/>
          <a:lstStyle/>
          <a:p>
            <a:fld id="{59CA3BBD-7287-4951-A6E7-497D1CEEAD83}" type="slidenum">
              <a:rPr lang="en-US" smtClean="0"/>
              <a:t>7</a:t>
            </a:fld>
            <a:endParaRPr lang="en-US"/>
          </a:p>
        </p:txBody>
      </p:sp>
    </p:spTree>
    <p:extLst>
      <p:ext uri="{BB962C8B-B14F-4D97-AF65-F5344CB8AC3E}">
        <p14:creationId xmlns:p14="http://schemas.microsoft.com/office/powerpoint/2010/main" val="3222451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Not a new problem</a:t>
            </a:r>
          </a:p>
          <a:p>
            <a:pPr marL="171450" indent="-171450">
              <a:buFont typeface="Arial" panose="020B0604020202020204" pitchFamily="34" charset="0"/>
              <a:buChar char="•"/>
            </a:pPr>
            <a:r>
              <a:rPr lang="en-US" dirty="0"/>
              <a:t>Questions the claims of news, by manipulating the conventions of fake news.</a:t>
            </a:r>
          </a:p>
          <a:p>
            <a:pPr marL="171450" indent="-171450">
              <a:buFont typeface="Arial" panose="020B0604020202020204" pitchFamily="34" charset="0"/>
              <a:buChar char="•"/>
            </a:pPr>
            <a:r>
              <a:rPr lang="en-US" dirty="0"/>
              <a:t>“In turn, this paper defines fake news as intentionally misleading and biased representational information for the benefit of the message sender, which contains false information, with or without a blend of one or more components of omitted important information, a decontextualized content, misleading headlines or clickbait.” S. Lim The Journal of Academic Librarianship 46 (2020)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article studies the construction of fake news titles and articles, concluding their structure (e.g., lots of words in titles, emotionally fraught word choice, simple and repetitive content in the body) tend to manipulate cognitive biases in target audiences. </a:t>
            </a:r>
            <a:r>
              <a:rPr lang="en-US" dirty="0"/>
              <a:t>Horne and </a:t>
            </a:r>
            <a:r>
              <a:rPr lang="en-US" dirty="0" err="1"/>
              <a:t>Adali</a:t>
            </a:r>
            <a:endParaRPr lang="en-US" dirty="0"/>
          </a:p>
          <a:p>
            <a:pPr marL="171450" indent="-171450">
              <a:buFont typeface="Arial" panose="020B0604020202020204" pitchFamily="34" charset="0"/>
              <a:buChar char="•"/>
            </a:pPr>
            <a:r>
              <a:rPr lang="en-US" dirty="0"/>
              <a:t>PLANDEMIC VIDEO</a:t>
            </a:r>
          </a:p>
          <a:p>
            <a:pPr marL="171450" indent="-171450">
              <a:buFont typeface="Arial" panose="020B0604020202020204" pitchFamily="34" charset="0"/>
              <a:buChar char="•"/>
            </a:pPr>
            <a:r>
              <a:rPr lang="en-US" dirty="0"/>
              <a:t>Chemtrails information</a:t>
            </a:r>
          </a:p>
        </p:txBody>
      </p:sp>
      <p:sp>
        <p:nvSpPr>
          <p:cNvPr id="4" name="Slide Number Placeholder 3"/>
          <p:cNvSpPr>
            <a:spLocks noGrp="1"/>
          </p:cNvSpPr>
          <p:nvPr>
            <p:ph type="sldNum" sz="quarter" idx="5"/>
          </p:nvPr>
        </p:nvSpPr>
        <p:spPr/>
        <p:txBody>
          <a:bodyPr/>
          <a:lstStyle/>
          <a:p>
            <a:fld id="{59CA3BBD-7287-4951-A6E7-497D1CEEAD83}" type="slidenum">
              <a:rPr lang="en-US" smtClean="0"/>
              <a:t>8</a:t>
            </a:fld>
            <a:endParaRPr lang="en-US"/>
          </a:p>
        </p:txBody>
      </p:sp>
    </p:spTree>
    <p:extLst>
      <p:ext uri="{BB962C8B-B14F-4D97-AF65-F5344CB8AC3E}">
        <p14:creationId xmlns:p14="http://schemas.microsoft.com/office/powerpoint/2010/main" val="1077475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Manipulate journalistic standards for humor;</a:t>
            </a:r>
            <a:r>
              <a:rPr lang="en-US" baseline="0" dirty="0"/>
              <a:t> depend on readers understanding them for full effect</a:t>
            </a:r>
          </a:p>
          <a:p>
            <a:pPr marL="171450" indent="-171450">
              <a:buFont typeface="Arial" panose="020B0604020202020204" pitchFamily="34" charset="0"/>
              <a:buChar char="•"/>
            </a:pPr>
            <a:r>
              <a:rPr lang="en-US" baseline="0" dirty="0"/>
              <a:t>Onion is the most obvious example, but there are tons; not all for are forthcoming about their satire status (need to dig, but that’s often more effort than many exposed to story expend)</a:t>
            </a:r>
          </a:p>
          <a:p>
            <a:pPr marL="171450" indent="-171450">
              <a:buFont typeface="Arial" panose="020B0604020202020204" pitchFamily="34" charset="0"/>
              <a:buChar char="•"/>
            </a:pPr>
            <a:r>
              <a:rPr lang="en-US" baseline="0" dirty="0"/>
              <a:t>Parody accounts on social media </a:t>
            </a:r>
            <a:endParaRPr lang="en-US" dirty="0"/>
          </a:p>
        </p:txBody>
      </p:sp>
      <p:sp>
        <p:nvSpPr>
          <p:cNvPr id="4" name="Slide Number Placeholder 3"/>
          <p:cNvSpPr>
            <a:spLocks noGrp="1"/>
          </p:cNvSpPr>
          <p:nvPr>
            <p:ph type="sldNum" sz="quarter" idx="10"/>
          </p:nvPr>
        </p:nvSpPr>
        <p:spPr/>
        <p:txBody>
          <a:bodyPr/>
          <a:lstStyle/>
          <a:p>
            <a:fld id="{D44F8155-A669-4909-8A46-81A9816CD2E0}" type="slidenum">
              <a:rPr lang="en-US" smtClean="0"/>
              <a:t>9</a:t>
            </a:fld>
            <a:endParaRPr lang="en-US"/>
          </a:p>
        </p:txBody>
      </p:sp>
    </p:spTree>
    <p:extLst>
      <p:ext uri="{BB962C8B-B14F-4D97-AF65-F5344CB8AC3E}">
        <p14:creationId xmlns:p14="http://schemas.microsoft.com/office/powerpoint/2010/main" val="1523438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Context is</a:t>
            </a:r>
            <a:r>
              <a:rPr lang="en-US" baseline="0" dirty="0"/>
              <a:t> a vital part of every story. It informs what’s valuable and meaningful to understanding the scope of a story. Part of “seeking truth and reporting it.” </a:t>
            </a:r>
          </a:p>
          <a:p>
            <a:pPr marL="171450" indent="-171450">
              <a:buFont typeface="Arial" panose="020B0604020202020204" pitchFamily="34" charset="0"/>
              <a:buChar char="•"/>
            </a:pPr>
            <a:r>
              <a:rPr lang="en-US" dirty="0"/>
              <a:t>That</a:t>
            </a:r>
            <a:r>
              <a:rPr lang="en-US" baseline="0" dirty="0"/>
              <a:t> said, it’s easy to ignore when making a biased point. Can be an image, a tweet, a story, etc.</a:t>
            </a:r>
            <a:endParaRPr lang="en-US" dirty="0"/>
          </a:p>
          <a:p>
            <a:pPr marL="171450" indent="-171450">
              <a:buFont typeface="Arial" panose="020B0604020202020204" pitchFamily="34" charset="0"/>
              <a:buChar char="•"/>
            </a:pPr>
            <a:r>
              <a:rPr lang="en-US" dirty="0"/>
              <a:t>Image</a:t>
            </a:r>
            <a:r>
              <a:rPr lang="en-US" baseline="0" dirty="0"/>
              <a:t> isn’t from rally in Phoenix; </a:t>
            </a:r>
            <a:r>
              <a:rPr lang="en-US" dirty="0"/>
              <a:t>it’s Cleveland</a:t>
            </a:r>
            <a:r>
              <a:rPr lang="en-US" baseline="0" dirty="0"/>
              <a:t>. And those are Cavaliers fans celebrating their 2016 NBA Championship, not Trump supporters.</a:t>
            </a:r>
          </a:p>
          <a:p>
            <a:pPr marL="171450" indent="-171450">
              <a:buFont typeface="Arial" panose="020B0604020202020204" pitchFamily="34" charset="0"/>
              <a:buChar char="•"/>
            </a:pPr>
            <a:r>
              <a:rPr lang="en-US" baseline="0" dirty="0"/>
              <a:t>Memes, again, are excellent examples; to simplify an argument it much ignore context. </a:t>
            </a:r>
            <a:endParaRPr lang="en-US" dirty="0"/>
          </a:p>
        </p:txBody>
      </p:sp>
      <p:sp>
        <p:nvSpPr>
          <p:cNvPr id="4" name="Slide Number Placeholder 3"/>
          <p:cNvSpPr>
            <a:spLocks noGrp="1"/>
          </p:cNvSpPr>
          <p:nvPr>
            <p:ph type="sldNum" sz="quarter" idx="10"/>
          </p:nvPr>
        </p:nvSpPr>
        <p:spPr/>
        <p:txBody>
          <a:bodyPr/>
          <a:lstStyle/>
          <a:p>
            <a:fld id="{D44F8155-A669-4909-8A46-81A9816CD2E0}" type="slidenum">
              <a:rPr lang="en-US" smtClean="0"/>
              <a:t>10</a:t>
            </a:fld>
            <a:endParaRPr lang="en-US"/>
          </a:p>
        </p:txBody>
      </p:sp>
    </p:spTree>
    <p:extLst>
      <p:ext uri="{BB962C8B-B14F-4D97-AF65-F5344CB8AC3E}">
        <p14:creationId xmlns:p14="http://schemas.microsoft.com/office/powerpoint/2010/main" val="486611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Borrows </a:t>
            </a:r>
            <a:r>
              <a:rPr lang="en-US" baseline="0" dirty="0"/>
              <a:t>features of traditional news reporting to establish credibility; purpose is often to sell something </a:t>
            </a:r>
          </a:p>
          <a:p>
            <a:pPr marL="171450" indent="-171450">
              <a:buFont typeface="Arial" panose="020B0604020202020204" pitchFamily="34" charset="0"/>
              <a:buChar char="•"/>
            </a:pPr>
            <a:r>
              <a:rPr lang="en-US" baseline="0" dirty="0"/>
              <a:t>Native advertising is an obvious example</a:t>
            </a:r>
          </a:p>
          <a:p>
            <a:pPr marL="171450" indent="-171450">
              <a:buFont typeface="Arial" panose="020B0604020202020204" pitchFamily="34" charset="0"/>
              <a:buChar char="•"/>
            </a:pPr>
            <a:r>
              <a:rPr lang="en-US" baseline="0" dirty="0"/>
              <a:t>No truthful or independent or transparent</a:t>
            </a:r>
            <a:endParaRPr lang="en-US" dirty="0"/>
          </a:p>
        </p:txBody>
      </p:sp>
      <p:sp>
        <p:nvSpPr>
          <p:cNvPr id="4" name="Slide Number Placeholder 3"/>
          <p:cNvSpPr>
            <a:spLocks noGrp="1"/>
          </p:cNvSpPr>
          <p:nvPr>
            <p:ph type="sldNum" sz="quarter" idx="10"/>
          </p:nvPr>
        </p:nvSpPr>
        <p:spPr/>
        <p:txBody>
          <a:bodyPr/>
          <a:lstStyle/>
          <a:p>
            <a:fld id="{D44F8155-A669-4909-8A46-81A9816CD2E0}" type="slidenum">
              <a:rPr lang="en-US" smtClean="0"/>
              <a:t>11</a:t>
            </a:fld>
            <a:endParaRPr lang="en-US"/>
          </a:p>
        </p:txBody>
      </p:sp>
    </p:spTree>
    <p:extLst>
      <p:ext uri="{BB962C8B-B14F-4D97-AF65-F5344CB8AC3E}">
        <p14:creationId xmlns:p14="http://schemas.microsoft.com/office/powerpoint/2010/main" val="3391443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After election,</a:t>
            </a:r>
            <a:r>
              <a:rPr lang="en-US" baseline="0" dirty="0"/>
              <a:t> </a:t>
            </a:r>
            <a:r>
              <a:rPr lang="en-US" dirty="0"/>
              <a:t>New York Times profiled Cameron Harris, who</a:t>
            </a:r>
            <a:r>
              <a:rPr lang="en-US" baseline="0" dirty="0"/>
              <a:t> admitted to making up this story. Quote: </a:t>
            </a:r>
            <a:r>
              <a:rPr lang="en-US" dirty="0"/>
              <a:t>“Given the severe distrust of the media among Trump supporters, anything that parroted Trump’s talking points people would click. Trump was saying ‘rigged election, rigged election.’ People were predisposed to believe </a:t>
            </a:r>
            <a:r>
              <a:rPr lang="en-US" dirty="0">
                <a:hlinkClick r:id="rId3" tooltip="More articles about Hillary Clinton."/>
              </a:rPr>
              <a:t>Hillary Clinton</a:t>
            </a:r>
            <a:r>
              <a:rPr lang="en-US" dirty="0"/>
              <a:t> could not win except by cheating.”</a:t>
            </a:r>
          </a:p>
          <a:p>
            <a:pPr marL="171450" indent="-171450">
              <a:buFont typeface="Arial" panose="020B0604020202020204" pitchFamily="34" charset="0"/>
              <a:buChar char="•"/>
            </a:pPr>
            <a:r>
              <a:rPr lang="en-US" dirty="0"/>
              <a:t>Make money and as we’ve learned more</a:t>
            </a:r>
            <a:r>
              <a:rPr lang="en-US" baseline="0" dirty="0"/>
              <a:t> about Russian interference, to sow dissension.</a:t>
            </a:r>
          </a:p>
          <a:p>
            <a:pPr marL="628650" lvl="1" indent="-171450">
              <a:buFont typeface="Arial" panose="020B0604020202020204" pitchFamily="34" charset="0"/>
              <a:buChar char="•"/>
            </a:pPr>
            <a:r>
              <a:rPr lang="en-US" baseline="0" dirty="0"/>
              <a:t>Tweets</a:t>
            </a:r>
          </a:p>
          <a:p>
            <a:pPr marL="628650" lvl="1" indent="-171450">
              <a:buFont typeface="Arial" panose="020B0604020202020204" pitchFamily="34" charset="0"/>
              <a:buChar char="•"/>
            </a:pPr>
            <a:r>
              <a:rPr lang="en-US" baseline="0" dirty="0"/>
              <a:t>YouTube Videos</a:t>
            </a:r>
          </a:p>
          <a:p>
            <a:pPr marL="628650" lvl="1" indent="-171450">
              <a:buFont typeface="Arial" panose="020B0604020202020204" pitchFamily="34" charset="0"/>
              <a:buChar char="•"/>
            </a:pPr>
            <a:r>
              <a:rPr lang="en-US" baseline="0" dirty="0"/>
              <a:t>Comments on legitimate news stories</a:t>
            </a:r>
          </a:p>
          <a:p>
            <a:pPr marL="171450" lvl="0" indent="-171450">
              <a:buFont typeface="Arial" panose="020B0604020202020204" pitchFamily="34" charset="0"/>
              <a:buChar char="•"/>
            </a:pPr>
            <a:r>
              <a:rPr lang="en-US" baseline="0" dirty="0"/>
              <a:t>Borrows surface features, but doesn’t not adhere to any journalistic standards</a:t>
            </a:r>
            <a:endParaRPr lang="en-US" dirty="0"/>
          </a:p>
        </p:txBody>
      </p:sp>
      <p:sp>
        <p:nvSpPr>
          <p:cNvPr id="4" name="Slide Number Placeholder 3"/>
          <p:cNvSpPr>
            <a:spLocks noGrp="1"/>
          </p:cNvSpPr>
          <p:nvPr>
            <p:ph type="sldNum" sz="quarter" idx="10"/>
          </p:nvPr>
        </p:nvSpPr>
        <p:spPr/>
        <p:txBody>
          <a:bodyPr/>
          <a:lstStyle/>
          <a:p>
            <a:fld id="{D44F8155-A669-4909-8A46-81A9816CD2E0}" type="slidenum">
              <a:rPr lang="en-US" smtClean="0"/>
              <a:t>12</a:t>
            </a:fld>
            <a:endParaRPr lang="en-US"/>
          </a:p>
        </p:txBody>
      </p:sp>
    </p:spTree>
    <p:extLst>
      <p:ext uri="{BB962C8B-B14F-4D97-AF65-F5344CB8AC3E}">
        <p14:creationId xmlns:p14="http://schemas.microsoft.com/office/powerpoint/2010/main" val="1815129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https://www.bbc.co.uk/bitesize/guides/zy4rfrd/revision/1 - </a:t>
            </a:r>
            <a:r>
              <a:rPr lang="en-US" sz="1200" b="1" dirty="0"/>
              <a:t>Warning: Video contains strong language and the animated beheading of a lighthouse keeper</a:t>
            </a:r>
          </a:p>
          <a:p>
            <a:endParaRPr lang="en-US" dirty="0"/>
          </a:p>
          <a:p>
            <a:endParaRPr lang="en-US" dirty="0"/>
          </a:p>
          <a:p>
            <a:r>
              <a:rPr lang="en-US" dirty="0"/>
              <a:t>Structural conventions rather than how a newspaper would necessarily work</a:t>
            </a:r>
          </a:p>
          <a:p>
            <a:endParaRPr lang="en-US" dirty="0"/>
          </a:p>
        </p:txBody>
      </p:sp>
      <p:sp>
        <p:nvSpPr>
          <p:cNvPr id="4" name="Slide Number Placeholder 3"/>
          <p:cNvSpPr>
            <a:spLocks noGrp="1"/>
          </p:cNvSpPr>
          <p:nvPr>
            <p:ph type="sldNum" sz="quarter" idx="5"/>
          </p:nvPr>
        </p:nvSpPr>
        <p:spPr/>
        <p:txBody>
          <a:bodyPr/>
          <a:lstStyle/>
          <a:p>
            <a:fld id="{59CA3BBD-7287-4951-A6E7-497D1CEEAD83}" type="slidenum">
              <a:rPr lang="en-US" smtClean="0"/>
              <a:t>13</a:t>
            </a:fld>
            <a:endParaRPr lang="en-US"/>
          </a:p>
        </p:txBody>
      </p:sp>
    </p:spTree>
    <p:extLst>
      <p:ext uri="{BB962C8B-B14F-4D97-AF65-F5344CB8AC3E}">
        <p14:creationId xmlns:p14="http://schemas.microsoft.com/office/powerpoint/2010/main" val="1080886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back to the </a:t>
            </a:r>
            <a:r>
              <a:rPr lang="en-US" dirty="0" err="1"/>
              <a:t>padlet</a:t>
            </a:r>
            <a:r>
              <a:rPr lang="en-US" dirty="0"/>
              <a:t> answers to structure this conversation</a:t>
            </a:r>
          </a:p>
          <a:p>
            <a:endParaRPr lang="en-US" dirty="0"/>
          </a:p>
          <a:p>
            <a:r>
              <a:rPr lang="en-US" dirty="0"/>
              <a:t>It appears to perform vs. the function it is performing</a:t>
            </a:r>
          </a:p>
          <a:p>
            <a:endParaRPr lang="en-US" dirty="0"/>
          </a:p>
          <a:p>
            <a:r>
              <a:rPr lang="en-US" dirty="0"/>
              <a:t>Bring back in the Padlet responses</a:t>
            </a:r>
          </a:p>
          <a:p>
            <a:endParaRPr lang="en-US" dirty="0"/>
          </a:p>
        </p:txBody>
      </p:sp>
      <p:sp>
        <p:nvSpPr>
          <p:cNvPr id="4" name="Slide Number Placeholder 3"/>
          <p:cNvSpPr>
            <a:spLocks noGrp="1"/>
          </p:cNvSpPr>
          <p:nvPr>
            <p:ph type="sldNum" sz="quarter" idx="5"/>
          </p:nvPr>
        </p:nvSpPr>
        <p:spPr/>
        <p:txBody>
          <a:bodyPr/>
          <a:lstStyle/>
          <a:p>
            <a:fld id="{59CA3BBD-7287-4951-A6E7-497D1CEEAD83}" type="slidenum">
              <a:rPr lang="en-US" smtClean="0"/>
              <a:t>14</a:t>
            </a:fld>
            <a:endParaRPr lang="en-US"/>
          </a:p>
        </p:txBody>
      </p:sp>
    </p:spTree>
    <p:extLst>
      <p:ext uri="{BB962C8B-B14F-4D97-AF65-F5344CB8AC3E}">
        <p14:creationId xmlns:p14="http://schemas.microsoft.com/office/powerpoint/2010/main" val="2233705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Types of confirmation bias: Biased Search for Information; Biased Interpretation; Biased Memory</a:t>
            </a:r>
          </a:p>
          <a:p>
            <a:endParaRPr lang="en-US" dirty="0"/>
          </a:p>
          <a:p>
            <a:r>
              <a:rPr lang="en-US" dirty="0"/>
              <a:t>Types of cognitive bias: Actor-observer bias; Anchoring bias; Halo effect; Misinformation effect; The Dunning-Kruger effect</a:t>
            </a:r>
          </a:p>
          <a:p>
            <a:r>
              <a:rPr lang="en-US" dirty="0"/>
              <a:t>Cognitive bias is rooted in thought processing errors often arising from problems with memory, attention, attribution, and other mental mistakes.</a:t>
            </a:r>
          </a:p>
        </p:txBody>
      </p:sp>
      <p:sp>
        <p:nvSpPr>
          <p:cNvPr id="4" name="Slide Number Placeholder 3"/>
          <p:cNvSpPr>
            <a:spLocks noGrp="1"/>
          </p:cNvSpPr>
          <p:nvPr>
            <p:ph type="sldNum" sz="quarter" idx="5"/>
          </p:nvPr>
        </p:nvSpPr>
        <p:spPr/>
        <p:txBody>
          <a:bodyPr/>
          <a:lstStyle/>
          <a:p>
            <a:fld id="{59CA3BBD-7287-4951-A6E7-497D1CEEAD83}" type="slidenum">
              <a:rPr lang="en-US" smtClean="0"/>
              <a:t>15</a:t>
            </a:fld>
            <a:endParaRPr lang="en-US"/>
          </a:p>
        </p:txBody>
      </p:sp>
    </p:spTree>
    <p:extLst>
      <p:ext uri="{BB962C8B-B14F-4D97-AF65-F5344CB8AC3E}">
        <p14:creationId xmlns:p14="http://schemas.microsoft.com/office/powerpoint/2010/main" val="17207337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Fake </a:t>
            </a:r>
            <a:r>
              <a:rPr lang="en-US" dirty="0" err="1"/>
              <a:t>new’s</a:t>
            </a:r>
            <a:r>
              <a:rPr lang="en-US" dirty="0"/>
              <a:t> problem is that if you’re tricked into believing it is true, your cognitive/confirmation biases lead to your belief that it is true</a:t>
            </a:r>
          </a:p>
          <a:p>
            <a:endParaRPr lang="en-US" dirty="0"/>
          </a:p>
          <a:p>
            <a:r>
              <a:rPr lang="en-US" dirty="0"/>
              <a:t>We can’t ignore the predisposition that you have coming into the evaluation of a resource</a:t>
            </a:r>
          </a:p>
        </p:txBody>
      </p:sp>
      <p:sp>
        <p:nvSpPr>
          <p:cNvPr id="4" name="Slide Number Placeholder 3"/>
          <p:cNvSpPr>
            <a:spLocks noGrp="1"/>
          </p:cNvSpPr>
          <p:nvPr>
            <p:ph type="sldNum" sz="quarter" idx="5"/>
          </p:nvPr>
        </p:nvSpPr>
        <p:spPr/>
        <p:txBody>
          <a:bodyPr/>
          <a:lstStyle/>
          <a:p>
            <a:fld id="{59CA3BBD-7287-4951-A6E7-497D1CEEAD83}" type="slidenum">
              <a:rPr lang="en-US" smtClean="0"/>
              <a:t>16</a:t>
            </a:fld>
            <a:endParaRPr lang="en-US"/>
          </a:p>
        </p:txBody>
      </p:sp>
    </p:spTree>
    <p:extLst>
      <p:ext uri="{BB962C8B-B14F-4D97-AF65-F5344CB8AC3E}">
        <p14:creationId xmlns:p14="http://schemas.microsoft.com/office/powerpoint/2010/main" val="37730456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CA3BBD-7287-4951-A6E7-497D1CEEAD83}" type="slidenum">
              <a:rPr lang="en-US" smtClean="0"/>
              <a:t>17</a:t>
            </a:fld>
            <a:endParaRPr lang="en-US"/>
          </a:p>
        </p:txBody>
      </p:sp>
    </p:spTree>
    <p:extLst>
      <p:ext uri="{BB962C8B-B14F-4D97-AF65-F5344CB8AC3E}">
        <p14:creationId xmlns:p14="http://schemas.microsoft.com/office/powerpoint/2010/main" val="20517757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https://padlet.com/kec5013/9zrqza0y95vrgh94 </a:t>
            </a:r>
          </a:p>
        </p:txBody>
      </p:sp>
      <p:sp>
        <p:nvSpPr>
          <p:cNvPr id="4" name="Slide Number Placeholder 3"/>
          <p:cNvSpPr>
            <a:spLocks noGrp="1"/>
          </p:cNvSpPr>
          <p:nvPr>
            <p:ph type="sldNum" sz="quarter" idx="5"/>
          </p:nvPr>
        </p:nvSpPr>
        <p:spPr/>
        <p:txBody>
          <a:bodyPr/>
          <a:lstStyle/>
          <a:p>
            <a:fld id="{59CA3BBD-7287-4951-A6E7-497D1CEEAD83}" type="slidenum">
              <a:rPr lang="en-US" smtClean="0"/>
              <a:t>19</a:t>
            </a:fld>
            <a:endParaRPr lang="en-US"/>
          </a:p>
        </p:txBody>
      </p:sp>
    </p:spTree>
    <p:extLst>
      <p:ext uri="{BB962C8B-B14F-4D97-AF65-F5344CB8AC3E}">
        <p14:creationId xmlns:p14="http://schemas.microsoft.com/office/powerpoint/2010/main" val="559807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1/18/2021</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7225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1/18/2021</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52010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1/18/2021</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0401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1/18/2021</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52231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1/18/2021</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16775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1/18/2021</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2260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1/18/2021</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40723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1/18/2021</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411850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1/18/2021</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4398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1/18/2021</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0708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mb7609@psu.edu" TargetMode="Externa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1.jpeg"/><Relationship Id="rId4" Type="http://schemas.openxmlformats.org/officeDocument/2006/relationships/hyperlink" Target="mailto:kec5013@psu.ed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eb.archive.org/web/20191012115929/http:/www.infowars.com/supermoon-effect-dismissed-despite-history/"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2.xml"/><Relationship Id="rId5" Type="http://schemas.openxmlformats.org/officeDocument/2006/relationships/image" Target="../media/image8.png"/><Relationship Id="rId4" Type="http://schemas.openxmlformats.org/officeDocument/2006/relationships/hyperlink" Target="https://firstdraftnews.org/latest/fake-news-complicated/"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copyblogger.com/examples-of-native-ad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handbook.reuters.com/index.php?title=Accuracy"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foodbabe.com/who-are-the-experts-hired-to-downplay-public-concerns-about-food/"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F0502020204030204"/>
              <a:ea typeface="+mn-ea"/>
              <a:cs typeface="+mn-cs"/>
            </a:endParaRPr>
          </a:p>
        </p:txBody>
      </p:sp>
      <p:sp>
        <p:nvSpPr>
          <p:cNvPr id="2" name="Title 1">
            <a:extLst>
              <a:ext uri="{FF2B5EF4-FFF2-40B4-BE49-F238E27FC236}">
                <a16:creationId xmlns:a16="http://schemas.microsoft.com/office/drawing/2014/main" id="{4010AF38-26DF-48B3-952C-4A9091D6863C}"/>
              </a:ext>
            </a:extLst>
          </p:cNvPr>
          <p:cNvSpPr>
            <a:spLocks noGrp="1"/>
          </p:cNvSpPr>
          <p:nvPr>
            <p:ph type="ctrTitle"/>
          </p:nvPr>
        </p:nvSpPr>
        <p:spPr>
          <a:xfrm>
            <a:off x="648929" y="639097"/>
            <a:ext cx="5911359" cy="3686015"/>
          </a:xfrm>
        </p:spPr>
        <p:txBody>
          <a:bodyPr>
            <a:noAutofit/>
          </a:bodyPr>
          <a:lstStyle/>
          <a:p>
            <a:r>
              <a:rPr lang="en-US" sz="5400" dirty="0"/>
              <a:t>A Wolf in Sheep’s Clothing: </a:t>
            </a:r>
            <a:br>
              <a:rPr lang="en-US" sz="5400" dirty="0"/>
            </a:br>
            <a:r>
              <a:rPr lang="en-US" sz="5400" dirty="0"/>
              <a:t>Genre Blurring and Fake News</a:t>
            </a:r>
          </a:p>
        </p:txBody>
      </p:sp>
      <p:sp>
        <p:nvSpPr>
          <p:cNvPr id="3" name="Subtitle 2">
            <a:extLst>
              <a:ext uri="{FF2B5EF4-FFF2-40B4-BE49-F238E27FC236}">
                <a16:creationId xmlns:a16="http://schemas.microsoft.com/office/drawing/2014/main" id="{37FC2D8F-56D2-4ADF-B439-0E09E7C37894}"/>
              </a:ext>
            </a:extLst>
          </p:cNvPr>
          <p:cNvSpPr>
            <a:spLocks noGrp="1"/>
          </p:cNvSpPr>
          <p:nvPr>
            <p:ph type="subTitle" idx="1"/>
          </p:nvPr>
        </p:nvSpPr>
        <p:spPr>
          <a:xfrm>
            <a:off x="632899" y="4672738"/>
            <a:ext cx="6437752" cy="2064229"/>
          </a:xfrm>
        </p:spPr>
        <p:txBody>
          <a:bodyPr>
            <a:normAutofit fontScale="92500" lnSpcReduction="10000"/>
          </a:bodyPr>
          <a:lstStyle/>
          <a:p>
            <a:r>
              <a:rPr lang="en-US" sz="2400" dirty="0">
                <a:solidFill>
                  <a:schemeClr val="tx1">
                    <a:lumMod val="85000"/>
                    <a:lumOff val="15000"/>
                  </a:schemeClr>
                </a:solidFill>
              </a:rPr>
              <a:t>Joel Burkholder, </a:t>
            </a:r>
            <a:r>
              <a:rPr lang="en-US" sz="2400" dirty="0">
                <a:solidFill>
                  <a:schemeClr val="tx1">
                    <a:lumMod val="85000"/>
                    <a:lumOff val="15000"/>
                  </a:schemeClr>
                </a:solidFill>
                <a:hlinkClick r:id="rId3"/>
              </a:rPr>
              <a:t>jmb7609@psu.edu</a:t>
            </a:r>
            <a:endParaRPr lang="en-US" sz="2400" dirty="0">
              <a:solidFill>
                <a:schemeClr val="tx1">
                  <a:lumMod val="85000"/>
                  <a:lumOff val="15000"/>
                </a:schemeClr>
              </a:solidFill>
            </a:endParaRPr>
          </a:p>
          <a:p>
            <a:r>
              <a:rPr lang="en-US" sz="2400" dirty="0">
                <a:solidFill>
                  <a:schemeClr val="tx1">
                    <a:lumMod val="85000"/>
                    <a:lumOff val="15000"/>
                  </a:schemeClr>
                </a:solidFill>
              </a:rPr>
              <a:t>@fromtheshelves</a:t>
            </a:r>
          </a:p>
          <a:p>
            <a:r>
              <a:rPr lang="en-US" sz="2400" dirty="0">
                <a:solidFill>
                  <a:schemeClr val="tx1">
                    <a:lumMod val="85000"/>
                    <a:lumOff val="15000"/>
                  </a:schemeClr>
                </a:solidFill>
              </a:rPr>
              <a:t>Kat Phillips, </a:t>
            </a:r>
            <a:r>
              <a:rPr lang="en-US" sz="2400" dirty="0">
                <a:solidFill>
                  <a:schemeClr val="tx1">
                    <a:lumMod val="85000"/>
                    <a:lumOff val="15000"/>
                  </a:schemeClr>
                </a:solidFill>
                <a:hlinkClick r:id="rId4"/>
              </a:rPr>
              <a:t>kec5013@psu.edu</a:t>
            </a:r>
            <a:endParaRPr lang="en-US" sz="2400" dirty="0">
              <a:solidFill>
                <a:schemeClr val="tx1">
                  <a:lumMod val="85000"/>
                  <a:lumOff val="15000"/>
                </a:schemeClr>
              </a:solidFill>
            </a:endParaRPr>
          </a:p>
          <a:p>
            <a:r>
              <a:rPr lang="en-US" sz="2400" dirty="0">
                <a:solidFill>
                  <a:schemeClr val="tx1">
                    <a:lumMod val="85000"/>
                    <a:lumOff val="15000"/>
                  </a:schemeClr>
                </a:solidFill>
              </a:rPr>
              <a:t>@724PhillipsK</a:t>
            </a:r>
          </a:p>
        </p:txBody>
      </p:sp>
      <p:cxnSp>
        <p:nvCxnSpPr>
          <p:cNvPr id="29" name="Straight Connector 28">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4179"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308AC96E-AA33-4309-B51D-072F59E6EC0B}"/>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556686" y="1"/>
            <a:ext cx="4635315" cy="6857999"/>
          </a:xfrm>
          <a:prstGeom prst="rect">
            <a:avLst/>
          </a:prstGeom>
        </p:spPr>
      </p:pic>
    </p:spTree>
    <p:extLst>
      <p:ext uri="{BB962C8B-B14F-4D97-AF65-F5344CB8AC3E}">
        <p14:creationId xmlns:p14="http://schemas.microsoft.com/office/powerpoint/2010/main" val="3912747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A4123-6AA4-4039-88CA-AD78CECECBC8}"/>
              </a:ext>
            </a:extLst>
          </p:cNvPr>
          <p:cNvSpPr>
            <a:spLocks noGrp="1"/>
          </p:cNvSpPr>
          <p:nvPr>
            <p:ph type="title"/>
          </p:nvPr>
        </p:nvSpPr>
        <p:spPr>
          <a:xfrm>
            <a:off x="255493" y="286603"/>
            <a:ext cx="11013141" cy="1450757"/>
          </a:xfrm>
        </p:spPr>
        <p:txBody>
          <a:bodyPr/>
          <a:lstStyle/>
          <a:p>
            <a:r>
              <a:rPr lang="en-US" dirty="0">
                <a:solidFill>
                  <a:schemeClr val="tx1"/>
                </a:solidFill>
              </a:rPr>
              <a:t>Objectives</a:t>
            </a:r>
          </a:p>
        </p:txBody>
      </p:sp>
      <p:sp>
        <p:nvSpPr>
          <p:cNvPr id="3" name="Content Placeholder 2">
            <a:extLst>
              <a:ext uri="{FF2B5EF4-FFF2-40B4-BE49-F238E27FC236}">
                <a16:creationId xmlns:a16="http://schemas.microsoft.com/office/drawing/2014/main" id="{ED5D2F3E-CF1B-466F-AC81-B06C3528479D}"/>
              </a:ext>
            </a:extLst>
          </p:cNvPr>
          <p:cNvSpPr>
            <a:spLocks noGrp="1"/>
          </p:cNvSpPr>
          <p:nvPr>
            <p:ph idx="1"/>
          </p:nvPr>
        </p:nvSpPr>
        <p:spPr>
          <a:xfrm>
            <a:off x="363071" y="2108201"/>
            <a:ext cx="11645153" cy="3760891"/>
          </a:xfrm>
        </p:spPr>
        <p:txBody>
          <a:bodyPr>
            <a:normAutofit/>
          </a:bodyPr>
          <a:lstStyle/>
          <a:p>
            <a:pPr marL="0" indent="0" algn="l" rtl="0" fontAlgn="base">
              <a:buNone/>
            </a:pPr>
            <a:r>
              <a:rPr lang="en-US" sz="4000" b="0" i="0" dirty="0">
                <a:solidFill>
                  <a:srgbClr val="000000"/>
                </a:solidFill>
                <a:effectLst/>
              </a:rPr>
              <a:t>Participants will:</a:t>
            </a:r>
          </a:p>
          <a:p>
            <a:pPr algn="l" rtl="0" fontAlgn="base">
              <a:buFont typeface="Arial" panose="020B0604020202020204" pitchFamily="34" charset="0"/>
              <a:buChar char="•"/>
            </a:pPr>
            <a:r>
              <a:rPr lang="en-US" sz="3200" dirty="0">
                <a:solidFill>
                  <a:srgbClr val="000000"/>
                </a:solidFill>
              </a:rPr>
              <a:t>i</a:t>
            </a:r>
            <a:r>
              <a:rPr lang="en-US" sz="3200" b="0" i="0" dirty="0">
                <a:solidFill>
                  <a:srgbClr val="000000"/>
                </a:solidFill>
                <a:effectLst/>
              </a:rPr>
              <a:t>dentify how misinformation and disinformation borrow rhetorical techniques from authoritative genres to appear credible </a:t>
            </a:r>
          </a:p>
          <a:p>
            <a:pPr algn="l" rtl="0" fontAlgn="base">
              <a:buFont typeface="Arial" panose="020B0604020202020204" pitchFamily="34" charset="0"/>
              <a:buChar char="•"/>
            </a:pPr>
            <a:r>
              <a:rPr lang="en-US" sz="3200" b="0" i="0" dirty="0">
                <a:solidFill>
                  <a:srgbClr val="000000"/>
                </a:solidFill>
                <a:effectLst/>
              </a:rPr>
              <a:t>learn and employ IF I APPLY, a tool for information evaluation to identify implicit and explicit biases in a text </a:t>
            </a:r>
          </a:p>
        </p:txBody>
      </p:sp>
    </p:spTree>
    <p:extLst>
      <p:ext uri="{BB962C8B-B14F-4D97-AF65-F5344CB8AC3E}">
        <p14:creationId xmlns:p14="http://schemas.microsoft.com/office/powerpoint/2010/main" val="2023699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2B821F-1FB8-4D90-B1FF-A482D189F29D}"/>
              </a:ext>
            </a:extLst>
          </p:cNvPr>
          <p:cNvSpPr>
            <a:spLocks noGrp="1"/>
          </p:cNvSpPr>
          <p:nvPr>
            <p:ph type="title"/>
          </p:nvPr>
        </p:nvSpPr>
        <p:spPr>
          <a:xfrm>
            <a:off x="6411685" y="634946"/>
            <a:ext cx="4674359" cy="1450757"/>
          </a:xfrm>
        </p:spPr>
        <p:txBody>
          <a:bodyPr>
            <a:normAutofit/>
          </a:bodyPr>
          <a:lstStyle/>
          <a:p>
            <a:r>
              <a:rPr lang="en-US" sz="3300" dirty="0"/>
              <a:t>Activity 1: What makes this source seem like it is news?</a:t>
            </a:r>
          </a:p>
        </p:txBody>
      </p:sp>
      <p:pic>
        <p:nvPicPr>
          <p:cNvPr id="4" name="Picture 3" descr="Logo&#10;&#10;Description automatically generated">
            <a:extLst>
              <a:ext uri="{FF2B5EF4-FFF2-40B4-BE49-F238E27FC236}">
                <a16:creationId xmlns:a16="http://schemas.microsoft.com/office/drawing/2014/main" id="{9B7C085B-B5C9-4773-941B-3DF9CC0D4B22}"/>
              </a:ext>
            </a:extLst>
          </p:cNvPr>
          <p:cNvPicPr>
            <a:picLocks noChangeAspect="1"/>
          </p:cNvPicPr>
          <p:nvPr/>
        </p:nvPicPr>
        <p:blipFill>
          <a:blip r:embed="rId3"/>
          <a:stretch>
            <a:fillRect/>
          </a:stretch>
        </p:blipFill>
        <p:spPr>
          <a:xfrm>
            <a:off x="643192" y="724095"/>
            <a:ext cx="5115347" cy="5089769"/>
          </a:xfrm>
          <a:prstGeom prst="rect">
            <a:avLst/>
          </a:prstGeom>
        </p:spPr>
      </p:pic>
      <p:cxnSp>
        <p:nvCxnSpPr>
          <p:cNvPr id="20" name="Straight Connector 10">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4044" y="2246569"/>
            <a:ext cx="4572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C6B774C-8ACF-4837-B110-1496C73667AD}"/>
              </a:ext>
            </a:extLst>
          </p:cNvPr>
          <p:cNvSpPr>
            <a:spLocks noGrp="1"/>
          </p:cNvSpPr>
          <p:nvPr>
            <p:ph idx="1"/>
          </p:nvPr>
        </p:nvSpPr>
        <p:spPr>
          <a:xfrm>
            <a:off x="6411683" y="2407435"/>
            <a:ext cx="5616193" cy="3697941"/>
          </a:xfrm>
        </p:spPr>
        <p:txBody>
          <a:bodyPr>
            <a:normAutofit/>
          </a:bodyPr>
          <a:lstStyle/>
          <a:p>
            <a:pPr marL="0" indent="0">
              <a:buNone/>
            </a:pPr>
            <a:r>
              <a:rPr lang="en-US" sz="2800" dirty="0"/>
              <a:t>You have 3 minutes to review this source and answer the question, “Why or why not is this source news?”</a:t>
            </a:r>
          </a:p>
          <a:p>
            <a:pPr marL="0" indent="0">
              <a:buNone/>
            </a:pPr>
            <a:r>
              <a:rPr lang="en-US" sz="2800" dirty="0">
                <a:hlinkClick r:id="rId4"/>
              </a:rPr>
              <a:t>InfoWars SuperMoon Earthquakes</a:t>
            </a:r>
            <a:endParaRPr lang="en-US" sz="2800" dirty="0"/>
          </a:p>
          <a:p>
            <a:pPr marL="0" indent="0">
              <a:buNone/>
            </a:pPr>
            <a:r>
              <a:rPr lang="en-US" sz="2800" dirty="0"/>
              <a:t>Post to Padlet: What specific features suggest that this source is news?</a:t>
            </a:r>
          </a:p>
        </p:txBody>
      </p:sp>
      <p:sp>
        <p:nvSpPr>
          <p:cNvPr id="13" name="Rectangle 12">
            <a:extLst>
              <a:ext uri="{FF2B5EF4-FFF2-40B4-BE49-F238E27FC236}">
                <a16:creationId xmlns:a16="http://schemas.microsoft.com/office/drawing/2014/main" id="{9AA76026-5689-4584-8D93-D71D739E6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2524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E99E05-506E-4F41-87F9-D3A2A70B6413}"/>
              </a:ext>
            </a:extLst>
          </p:cNvPr>
          <p:cNvSpPr txBox="1"/>
          <p:nvPr/>
        </p:nvSpPr>
        <p:spPr>
          <a:xfrm>
            <a:off x="154623" y="0"/>
            <a:ext cx="12037377" cy="584775"/>
          </a:xfrm>
          <a:prstGeom prst="rect">
            <a:avLst/>
          </a:prstGeom>
          <a:noFill/>
        </p:spPr>
        <p:txBody>
          <a:bodyPr wrap="square" rtlCol="0">
            <a:spAutoFit/>
          </a:bodyPr>
          <a:lstStyle/>
          <a:p>
            <a:r>
              <a:rPr lang="en-US" sz="3200" dirty="0">
                <a:latin typeface="+mj-lt"/>
              </a:rPr>
              <a:t>What do “Fake News” Infographics tell us?</a:t>
            </a:r>
          </a:p>
        </p:txBody>
      </p:sp>
      <p:pic>
        <p:nvPicPr>
          <p:cNvPr id="4" name="Content Placeholder 3">
            <a:extLst>
              <a:ext uri="{FF2B5EF4-FFF2-40B4-BE49-F238E27FC236}">
                <a16:creationId xmlns:a16="http://schemas.microsoft.com/office/drawing/2014/main" id="{022FC862-21E9-4397-B541-145F4AB0157F}"/>
              </a:ext>
            </a:extLst>
          </p:cNvPr>
          <p:cNvPicPr>
            <a:picLocks noGrp="1" noChangeAspect="1"/>
          </p:cNvPicPr>
          <p:nvPr>
            <p:ph idx="4294967295"/>
          </p:nvPr>
        </p:nvPicPr>
        <p:blipFill>
          <a:blip r:embed="rId3"/>
          <a:stretch>
            <a:fillRect/>
          </a:stretch>
        </p:blipFill>
        <p:spPr>
          <a:xfrm>
            <a:off x="154623" y="831133"/>
            <a:ext cx="4282750" cy="5706573"/>
          </a:xfrm>
          <a:prstGeom prst="rect">
            <a:avLst/>
          </a:prstGeom>
        </p:spPr>
      </p:pic>
      <p:pic>
        <p:nvPicPr>
          <p:cNvPr id="7" name="Picture 2" descr="Pin on News Literacy">
            <a:extLst>
              <a:ext uri="{FF2B5EF4-FFF2-40B4-BE49-F238E27FC236}">
                <a16:creationId xmlns:a16="http://schemas.microsoft.com/office/drawing/2014/main" id="{0301A8E0-16DA-4CA1-81C9-9CF2D69FF7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12299" y="584775"/>
            <a:ext cx="2625077" cy="59529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nfographic: Today's News: Real or Fake? – Action 4 Media Education">
            <a:extLst>
              <a:ext uri="{FF2B5EF4-FFF2-40B4-BE49-F238E27FC236}">
                <a16:creationId xmlns:a16="http://schemas.microsoft.com/office/drawing/2014/main" id="{EA556913-1B28-4312-ACE6-8B7D10DD63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2060" y="727390"/>
            <a:ext cx="3825551" cy="5914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395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autoRev="1" fill="hold" nodeType="clickEffect">
                                  <p:stCondLst>
                                    <p:cond delay="0"/>
                                  </p:stCondLst>
                                  <p:childTnLst>
                                    <p:animScale>
                                      <p:cBhvr>
                                        <p:cTn id="6" dur="16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215709" y="55771"/>
            <a:ext cx="10980375" cy="1681589"/>
          </a:xfrm>
        </p:spPr>
        <p:txBody>
          <a:bodyPr>
            <a:normAutofit/>
          </a:bodyPr>
          <a:lstStyle/>
          <a:p>
            <a:r>
              <a:rPr lang="en-US" sz="5400" dirty="0">
                <a:solidFill>
                  <a:schemeClr val="tx1"/>
                </a:solidFill>
              </a:rPr>
              <a:t>Genre Blurring</a:t>
            </a:r>
          </a:p>
        </p:txBody>
      </p:sp>
      <p:sp>
        <p:nvSpPr>
          <p:cNvPr id="4" name="Content Placeholder 3">
            <a:extLst>
              <a:ext uri="{FF2B5EF4-FFF2-40B4-BE49-F238E27FC236}">
                <a16:creationId xmlns:a16="http://schemas.microsoft.com/office/drawing/2014/main" id="{7ACC7609-42B0-4058-B186-FACDEF664E9B}"/>
              </a:ext>
            </a:extLst>
          </p:cNvPr>
          <p:cNvSpPr>
            <a:spLocks noGrp="1"/>
          </p:cNvSpPr>
          <p:nvPr>
            <p:ph idx="1"/>
          </p:nvPr>
        </p:nvSpPr>
        <p:spPr>
          <a:xfrm>
            <a:off x="215709" y="2138082"/>
            <a:ext cx="10939971" cy="3731010"/>
          </a:xfrm>
        </p:spPr>
        <p:txBody>
          <a:bodyPr vert="horz" lIns="0" tIns="45720" rIns="0" bIns="45720" rtlCol="0">
            <a:normAutofit/>
          </a:bodyPr>
          <a:lstStyle/>
          <a:p>
            <a:r>
              <a:rPr lang="en-US" sz="3200" dirty="0">
                <a:solidFill>
                  <a:schemeClr val="tx1"/>
                </a:solidFill>
              </a:rPr>
              <a:t>Borrowing of conventions to gain perceptions of authority and credibility</a:t>
            </a:r>
          </a:p>
          <a:p>
            <a:endParaRPr lang="en-US" sz="3200" dirty="0">
              <a:solidFill>
                <a:schemeClr val="tx1"/>
              </a:solidFill>
            </a:endParaRPr>
          </a:p>
          <a:p>
            <a:r>
              <a:rPr lang="en-US" sz="3200" dirty="0">
                <a:solidFill>
                  <a:schemeClr val="tx1"/>
                </a:solidFill>
              </a:rPr>
              <a:t>How does this specifically work with dis- or misinformation?</a:t>
            </a:r>
          </a:p>
        </p:txBody>
      </p:sp>
    </p:spTree>
    <p:extLst>
      <p:ext uri="{BB962C8B-B14F-4D97-AF65-F5344CB8AC3E}">
        <p14:creationId xmlns:p14="http://schemas.microsoft.com/office/powerpoint/2010/main" val="4084750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215709" y="55771"/>
            <a:ext cx="10980375" cy="1681589"/>
          </a:xfrm>
        </p:spPr>
        <p:txBody>
          <a:bodyPr>
            <a:normAutofit/>
          </a:bodyPr>
          <a:lstStyle/>
          <a:p>
            <a:r>
              <a:rPr lang="en-US" sz="5400" dirty="0">
                <a:solidFill>
                  <a:schemeClr val="tx1"/>
                </a:solidFill>
              </a:rPr>
              <a:t>Rhetorical Approach to Source Evaluation</a:t>
            </a:r>
          </a:p>
        </p:txBody>
      </p:sp>
      <p:sp>
        <p:nvSpPr>
          <p:cNvPr id="4" name="Content Placeholder 3">
            <a:extLst>
              <a:ext uri="{FF2B5EF4-FFF2-40B4-BE49-F238E27FC236}">
                <a16:creationId xmlns:a16="http://schemas.microsoft.com/office/drawing/2014/main" id="{7ACC7609-42B0-4058-B186-FACDEF664E9B}"/>
              </a:ext>
            </a:extLst>
          </p:cNvPr>
          <p:cNvSpPr>
            <a:spLocks noGrp="1"/>
          </p:cNvSpPr>
          <p:nvPr>
            <p:ph idx="1"/>
          </p:nvPr>
        </p:nvSpPr>
        <p:spPr>
          <a:xfrm>
            <a:off x="215709" y="2102111"/>
            <a:ext cx="10939971" cy="594942"/>
          </a:xfrm>
        </p:spPr>
        <p:txBody>
          <a:bodyPr>
            <a:normAutofit/>
          </a:bodyPr>
          <a:lstStyle/>
          <a:p>
            <a:r>
              <a:rPr lang="en-US" sz="2800" dirty="0">
                <a:solidFill>
                  <a:schemeClr val="tx1"/>
                </a:solidFill>
              </a:rPr>
              <a:t>A means of analysis more reliant on purpose, and less on a checklist</a:t>
            </a:r>
          </a:p>
        </p:txBody>
      </p:sp>
      <p:pic>
        <p:nvPicPr>
          <p:cNvPr id="15" name="Picture 14" descr="A picture containing shape&#10;&#10;Description automatically generated">
            <a:extLst>
              <a:ext uri="{FF2B5EF4-FFF2-40B4-BE49-F238E27FC236}">
                <a16:creationId xmlns:a16="http://schemas.microsoft.com/office/drawing/2014/main" id="{4B90583B-24E6-40F3-AAED-ABC07087E160}"/>
              </a:ext>
            </a:extLst>
          </p:cNvPr>
          <p:cNvPicPr>
            <a:picLocks noChangeAspect="1"/>
          </p:cNvPicPr>
          <p:nvPr/>
        </p:nvPicPr>
        <p:blipFill>
          <a:blip r:embed="rId3"/>
          <a:stretch>
            <a:fillRect/>
          </a:stretch>
        </p:blipFill>
        <p:spPr>
          <a:xfrm>
            <a:off x="2990336" y="2697053"/>
            <a:ext cx="5621690" cy="3905043"/>
          </a:xfrm>
          <a:prstGeom prst="rect">
            <a:avLst/>
          </a:prstGeom>
        </p:spPr>
      </p:pic>
    </p:spTree>
    <p:extLst>
      <p:ext uri="{BB962C8B-B14F-4D97-AF65-F5344CB8AC3E}">
        <p14:creationId xmlns:p14="http://schemas.microsoft.com/office/powerpoint/2010/main" val="1537368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215709" y="55771"/>
            <a:ext cx="10980375" cy="1490641"/>
          </a:xfrm>
        </p:spPr>
        <p:txBody>
          <a:bodyPr>
            <a:normAutofit/>
          </a:bodyPr>
          <a:lstStyle/>
          <a:p>
            <a:r>
              <a:rPr lang="en-US" sz="5400" dirty="0">
                <a:solidFill>
                  <a:schemeClr val="tx1"/>
                </a:solidFill>
              </a:rPr>
              <a:t>The Elements of Journalism</a:t>
            </a:r>
          </a:p>
        </p:txBody>
      </p:sp>
      <p:sp>
        <p:nvSpPr>
          <p:cNvPr id="4" name="Content Placeholder 3">
            <a:extLst>
              <a:ext uri="{FF2B5EF4-FFF2-40B4-BE49-F238E27FC236}">
                <a16:creationId xmlns:a16="http://schemas.microsoft.com/office/drawing/2014/main" id="{4B570D15-A312-4B87-A97D-A86F8FAB511C}"/>
              </a:ext>
            </a:extLst>
          </p:cNvPr>
          <p:cNvSpPr>
            <a:spLocks noGrp="1"/>
          </p:cNvSpPr>
          <p:nvPr>
            <p:ph idx="1"/>
          </p:nvPr>
        </p:nvSpPr>
        <p:spPr>
          <a:xfrm>
            <a:off x="215709" y="1945646"/>
            <a:ext cx="7664267" cy="4752975"/>
          </a:xfrm>
        </p:spPr>
        <p:txBody>
          <a:bodyPr>
            <a:normAutofit/>
          </a:bodyPr>
          <a:lstStyle/>
          <a:p>
            <a:pPr>
              <a:lnSpc>
                <a:spcPct val="100000"/>
              </a:lnSpc>
              <a:buFont typeface="Arial" panose="020B0604020202020204" pitchFamily="34" charset="0"/>
              <a:buChar char="•"/>
            </a:pPr>
            <a:r>
              <a:rPr lang="en-US" sz="1800" dirty="0">
                <a:solidFill>
                  <a:schemeClr val="tx1"/>
                </a:solidFill>
              </a:rPr>
              <a:t>1</a:t>
            </a:r>
            <a:r>
              <a:rPr lang="en-US" sz="1800" baseline="30000" dirty="0">
                <a:solidFill>
                  <a:schemeClr val="tx1"/>
                </a:solidFill>
              </a:rPr>
              <a:t>st</a:t>
            </a:r>
            <a:r>
              <a:rPr lang="en-US" sz="1800" dirty="0">
                <a:solidFill>
                  <a:schemeClr val="tx1"/>
                </a:solidFill>
              </a:rPr>
              <a:t> obligation is to the truth</a:t>
            </a:r>
          </a:p>
          <a:p>
            <a:pPr>
              <a:lnSpc>
                <a:spcPct val="100000"/>
              </a:lnSpc>
              <a:buFont typeface="Arial" panose="020B0604020202020204" pitchFamily="34" charset="0"/>
              <a:buChar char="•"/>
            </a:pPr>
            <a:r>
              <a:rPr lang="en-US" sz="1800" dirty="0">
                <a:solidFill>
                  <a:schemeClr val="tx1"/>
                </a:solidFill>
              </a:rPr>
              <a:t>1</a:t>
            </a:r>
            <a:r>
              <a:rPr lang="en-US" sz="1800" baseline="30000" dirty="0">
                <a:solidFill>
                  <a:schemeClr val="tx1"/>
                </a:solidFill>
              </a:rPr>
              <a:t>st</a:t>
            </a:r>
            <a:r>
              <a:rPr lang="en-US" sz="1800" dirty="0">
                <a:solidFill>
                  <a:schemeClr val="tx1"/>
                </a:solidFill>
              </a:rPr>
              <a:t> loyalty is to citizens</a:t>
            </a:r>
          </a:p>
          <a:p>
            <a:pPr>
              <a:lnSpc>
                <a:spcPct val="100000"/>
              </a:lnSpc>
              <a:buFont typeface="Arial" panose="020B0604020202020204" pitchFamily="34" charset="0"/>
              <a:buChar char="•"/>
            </a:pPr>
            <a:r>
              <a:rPr lang="en-US" sz="1800" dirty="0">
                <a:solidFill>
                  <a:schemeClr val="tx1"/>
                </a:solidFill>
              </a:rPr>
              <a:t>Essence is a discipline of verification</a:t>
            </a:r>
          </a:p>
          <a:p>
            <a:pPr>
              <a:lnSpc>
                <a:spcPct val="100000"/>
              </a:lnSpc>
              <a:buFont typeface="Arial" panose="020B0604020202020204" pitchFamily="34" charset="0"/>
              <a:buChar char="•"/>
            </a:pPr>
            <a:r>
              <a:rPr lang="en-US" sz="1800" dirty="0">
                <a:solidFill>
                  <a:schemeClr val="tx1"/>
                </a:solidFill>
              </a:rPr>
              <a:t>Practitioners must maintain an independence from those they cover</a:t>
            </a:r>
          </a:p>
          <a:p>
            <a:pPr>
              <a:lnSpc>
                <a:spcPct val="100000"/>
              </a:lnSpc>
              <a:buFont typeface="Arial" panose="020B0604020202020204" pitchFamily="34" charset="0"/>
              <a:buChar char="•"/>
            </a:pPr>
            <a:r>
              <a:rPr lang="en-US" sz="1800" dirty="0">
                <a:solidFill>
                  <a:schemeClr val="tx1"/>
                </a:solidFill>
              </a:rPr>
              <a:t>Must serve as an independent monitor of power</a:t>
            </a:r>
          </a:p>
          <a:p>
            <a:pPr>
              <a:lnSpc>
                <a:spcPct val="100000"/>
              </a:lnSpc>
              <a:buFont typeface="Arial" panose="020B0604020202020204" pitchFamily="34" charset="0"/>
              <a:buChar char="•"/>
            </a:pPr>
            <a:r>
              <a:rPr lang="en-US" sz="1800" dirty="0">
                <a:solidFill>
                  <a:schemeClr val="tx1"/>
                </a:solidFill>
              </a:rPr>
              <a:t>Must provide a forum for public criticism and compromise</a:t>
            </a:r>
          </a:p>
          <a:p>
            <a:pPr>
              <a:lnSpc>
                <a:spcPct val="100000"/>
              </a:lnSpc>
              <a:buFont typeface="Arial" panose="020B0604020202020204" pitchFamily="34" charset="0"/>
              <a:buChar char="•"/>
            </a:pPr>
            <a:r>
              <a:rPr lang="en-US" sz="1800" dirty="0">
                <a:solidFill>
                  <a:schemeClr val="tx1"/>
                </a:solidFill>
              </a:rPr>
              <a:t>Must strive to keep the significant interesting and relevant</a:t>
            </a:r>
          </a:p>
          <a:p>
            <a:pPr>
              <a:lnSpc>
                <a:spcPct val="100000"/>
              </a:lnSpc>
              <a:buFont typeface="Arial" panose="020B0604020202020204" pitchFamily="34" charset="0"/>
              <a:buChar char="•"/>
            </a:pPr>
            <a:r>
              <a:rPr lang="en-US" sz="1800" dirty="0">
                <a:solidFill>
                  <a:schemeClr val="tx1"/>
                </a:solidFill>
              </a:rPr>
              <a:t>Must keep the news comprehensive and proportional</a:t>
            </a:r>
          </a:p>
          <a:p>
            <a:pPr>
              <a:lnSpc>
                <a:spcPct val="100000"/>
              </a:lnSpc>
              <a:buFont typeface="Arial" panose="020B0604020202020204" pitchFamily="34" charset="0"/>
              <a:buChar char="•"/>
            </a:pPr>
            <a:r>
              <a:rPr lang="en-US" sz="1800" dirty="0">
                <a:solidFill>
                  <a:schemeClr val="tx1"/>
                </a:solidFill>
              </a:rPr>
              <a:t>Practitioners must be allowed to exercise their personal conscience</a:t>
            </a:r>
          </a:p>
          <a:p>
            <a:pPr>
              <a:lnSpc>
                <a:spcPct val="100000"/>
              </a:lnSpc>
              <a:buFont typeface="Arial" panose="020B0604020202020204" pitchFamily="34" charset="0"/>
              <a:buChar char="•"/>
            </a:pPr>
            <a:r>
              <a:rPr lang="en-US" sz="1800" dirty="0">
                <a:solidFill>
                  <a:schemeClr val="tx1"/>
                </a:solidFill>
              </a:rPr>
              <a:t>Citizens have rights and responsibilities when it comes to the news</a:t>
            </a:r>
          </a:p>
        </p:txBody>
      </p:sp>
      <p:pic>
        <p:nvPicPr>
          <p:cNvPr id="6" name="Picture 5">
            <a:extLst>
              <a:ext uri="{FF2B5EF4-FFF2-40B4-BE49-F238E27FC236}">
                <a16:creationId xmlns:a16="http://schemas.microsoft.com/office/drawing/2014/main" id="{CE729F56-1E93-4D5E-85B8-5916C14DC371}"/>
              </a:ext>
            </a:extLst>
          </p:cNvPr>
          <p:cNvPicPr>
            <a:picLocks noChangeAspect="1"/>
          </p:cNvPicPr>
          <p:nvPr/>
        </p:nvPicPr>
        <p:blipFill>
          <a:blip r:embed="rId3"/>
          <a:stretch>
            <a:fillRect/>
          </a:stretch>
        </p:blipFill>
        <p:spPr>
          <a:xfrm>
            <a:off x="8109984" y="1945647"/>
            <a:ext cx="3086100" cy="4752975"/>
          </a:xfrm>
          <a:prstGeom prst="rect">
            <a:avLst/>
          </a:prstGeom>
        </p:spPr>
      </p:pic>
    </p:spTree>
    <p:extLst>
      <p:ext uri="{BB962C8B-B14F-4D97-AF65-F5344CB8AC3E}">
        <p14:creationId xmlns:p14="http://schemas.microsoft.com/office/powerpoint/2010/main" val="3733885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215709" y="55771"/>
            <a:ext cx="10980375" cy="1681589"/>
          </a:xfrm>
        </p:spPr>
        <p:txBody>
          <a:bodyPr>
            <a:normAutofit/>
          </a:bodyPr>
          <a:lstStyle/>
          <a:p>
            <a:r>
              <a:rPr lang="en-US" sz="5400" dirty="0">
                <a:solidFill>
                  <a:schemeClr val="tx1"/>
                </a:solidFill>
              </a:rPr>
              <a:t>Misinformation and Disinformation</a:t>
            </a:r>
            <a:r>
              <a:rPr lang="en-US" sz="2400" dirty="0">
                <a:solidFill>
                  <a:schemeClr val="tx1"/>
                </a:solidFill>
              </a:rPr>
              <a:t> </a:t>
            </a:r>
            <a:r>
              <a:rPr lang="en-US" sz="3200" dirty="0">
                <a:solidFill>
                  <a:schemeClr val="tx1"/>
                </a:solidFill>
              </a:rPr>
              <a:t>(including fake news)</a:t>
            </a:r>
            <a:endParaRPr lang="en-US" sz="5400" dirty="0">
              <a:solidFill>
                <a:schemeClr val="tx1"/>
              </a:solidFill>
            </a:endParaRPr>
          </a:p>
        </p:txBody>
      </p:sp>
      <p:sp>
        <p:nvSpPr>
          <p:cNvPr id="7" name="TextBox 6">
            <a:extLst>
              <a:ext uri="{FF2B5EF4-FFF2-40B4-BE49-F238E27FC236}">
                <a16:creationId xmlns:a16="http://schemas.microsoft.com/office/drawing/2014/main" id="{7AE43D6E-E494-4C83-A8CC-B80C30C51FCA}"/>
              </a:ext>
            </a:extLst>
          </p:cNvPr>
          <p:cNvSpPr txBox="1"/>
          <p:nvPr/>
        </p:nvSpPr>
        <p:spPr>
          <a:xfrm>
            <a:off x="6741042" y="1991241"/>
            <a:ext cx="5124893" cy="369332"/>
          </a:xfrm>
          <a:prstGeom prst="rect">
            <a:avLst/>
          </a:prstGeom>
          <a:noFill/>
        </p:spPr>
        <p:txBody>
          <a:bodyPr wrap="square" rtlCol="0">
            <a:spAutoFit/>
          </a:bodyPr>
          <a:lstStyle/>
          <a:p>
            <a:r>
              <a:rPr lang="en-US" dirty="0"/>
              <a:t>Bullets</a:t>
            </a:r>
          </a:p>
        </p:txBody>
      </p:sp>
      <p:pic>
        <p:nvPicPr>
          <p:cNvPr id="6" name="Picture 5">
            <a:hlinkClick r:id="rId4"/>
            <a:extLst>
              <a:ext uri="{FF2B5EF4-FFF2-40B4-BE49-F238E27FC236}">
                <a16:creationId xmlns:a16="http://schemas.microsoft.com/office/drawing/2014/main" id="{8D5CA87E-F551-4861-8B07-3A650F813215}"/>
              </a:ext>
            </a:extLst>
          </p:cNvPr>
          <p:cNvPicPr>
            <a:picLocks noChangeAspect="1"/>
          </p:cNvPicPr>
          <p:nvPr/>
        </p:nvPicPr>
        <p:blipFill>
          <a:blip r:embed="rId5"/>
          <a:stretch>
            <a:fillRect/>
          </a:stretch>
        </p:blipFill>
        <p:spPr>
          <a:xfrm>
            <a:off x="1917109" y="1991241"/>
            <a:ext cx="8357781" cy="4701253"/>
          </a:xfrm>
          <a:prstGeom prst="rect">
            <a:avLst/>
          </a:prstGeom>
        </p:spPr>
      </p:pic>
      <p:sp>
        <p:nvSpPr>
          <p:cNvPr id="8" name="TextBox 7">
            <a:extLst>
              <a:ext uri="{FF2B5EF4-FFF2-40B4-BE49-F238E27FC236}">
                <a16:creationId xmlns:a16="http://schemas.microsoft.com/office/drawing/2014/main" id="{D1765EC9-3F03-4F38-8E23-B87ACA5A3D13}"/>
              </a:ext>
            </a:extLst>
          </p:cNvPr>
          <p:cNvSpPr txBox="1"/>
          <p:nvPr/>
        </p:nvSpPr>
        <p:spPr>
          <a:xfrm>
            <a:off x="9647145" y="6384788"/>
            <a:ext cx="2544855" cy="430887"/>
          </a:xfrm>
          <a:prstGeom prst="rect">
            <a:avLst/>
          </a:prstGeom>
          <a:noFill/>
        </p:spPr>
        <p:txBody>
          <a:bodyPr wrap="square">
            <a:spAutoFit/>
          </a:bodyPr>
          <a:lstStyle/>
          <a:p>
            <a:r>
              <a:rPr lang="en-US" sz="1100" dirty="0">
                <a:hlinkClick r:id="rId4"/>
              </a:rPr>
              <a:t>https://firstdraftnews.org/latest/fake-news-complicated/</a:t>
            </a:r>
            <a:r>
              <a:rPr lang="en-US" sz="1100" dirty="0"/>
              <a:t> </a:t>
            </a:r>
          </a:p>
        </p:txBody>
      </p:sp>
    </p:spTree>
    <p:extLst>
      <p:ext uri="{BB962C8B-B14F-4D97-AF65-F5344CB8AC3E}">
        <p14:creationId xmlns:p14="http://schemas.microsoft.com/office/powerpoint/2010/main" val="2482546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2" name="Straight Connector 1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3" name="Rectangle 14">
            <a:extLst>
              <a:ext uri="{FF2B5EF4-FFF2-40B4-BE49-F238E27FC236}">
                <a16:creationId xmlns:a16="http://schemas.microsoft.com/office/drawing/2014/main" id="{8638A98B-4B4B-4607-B11F-7DCA0D7CCE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3"/>
          <a:srcRect r="31088" b="1"/>
          <a:stretch/>
        </p:blipFill>
        <p:spPr>
          <a:xfrm>
            <a:off x="633999" y="640080"/>
            <a:ext cx="6275667" cy="5577840"/>
          </a:xfrm>
          <a:prstGeom prst="rect">
            <a:avLst/>
          </a:prstGeom>
        </p:spPr>
      </p:pic>
      <p:sp>
        <p:nvSpPr>
          <p:cNvPr id="24" name="Rectangle 16">
            <a:extLst>
              <a:ext uri="{FF2B5EF4-FFF2-40B4-BE49-F238E27FC236}">
                <a16:creationId xmlns:a16="http://schemas.microsoft.com/office/drawing/2014/main" id="{8E3B9B0E-204E-4BFD-B58A-E71D9CDC3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543665" y="0"/>
            <a:ext cx="465455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96885" y="640080"/>
            <a:ext cx="3659246" cy="2886145"/>
          </a:xfrm>
        </p:spPr>
        <p:txBody>
          <a:bodyPr vert="horz" lIns="91440" tIns="45720" rIns="91440" bIns="45720" rtlCol="0" anchor="b">
            <a:normAutofit/>
          </a:bodyPr>
          <a:lstStyle/>
          <a:p>
            <a:r>
              <a:rPr lang="en-US" sz="5400" dirty="0">
                <a:solidFill>
                  <a:srgbClr val="FFFFFF"/>
                </a:solidFill>
              </a:rPr>
              <a:t>Satire or Parody</a:t>
            </a:r>
          </a:p>
        </p:txBody>
      </p:sp>
      <p:cxnSp>
        <p:nvCxnSpPr>
          <p:cNvPr id="25" name="Straight Connector 18">
            <a:extLst>
              <a:ext uri="{FF2B5EF4-FFF2-40B4-BE49-F238E27FC236}">
                <a16:creationId xmlns:a16="http://schemas.microsoft.com/office/drawing/2014/main" id="{43F94007-F0C4-467F-8ED4-3E4844BFDA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85922" y="3687092"/>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2503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8929" y="639097"/>
            <a:ext cx="6253317" cy="3686015"/>
          </a:xfrm>
        </p:spPr>
        <p:txBody>
          <a:bodyPr vert="horz" lIns="91440" tIns="45720" rIns="91440" bIns="45720" rtlCol="0" anchor="b">
            <a:normAutofit/>
          </a:bodyPr>
          <a:lstStyle/>
          <a:p>
            <a:r>
              <a:rPr lang="en-US" sz="5400" dirty="0">
                <a:solidFill>
                  <a:schemeClr val="tx1">
                    <a:lumMod val="85000"/>
                    <a:lumOff val="15000"/>
                  </a:schemeClr>
                </a:solidFill>
              </a:rPr>
              <a:t>False Context</a:t>
            </a:r>
          </a:p>
        </p:txBody>
      </p:sp>
      <p:cxnSp>
        <p:nvCxnSpPr>
          <p:cNvPr id="16" name="Straight Connector 15">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4179"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3"/>
          <a:srcRect t="13370" r="-2" b="2297"/>
          <a:stretch/>
        </p:blipFill>
        <p:spPr>
          <a:xfrm>
            <a:off x="7556686" y="1"/>
            <a:ext cx="4635315" cy="6857999"/>
          </a:xfrm>
          <a:prstGeom prst="rect">
            <a:avLst/>
          </a:prstGeom>
        </p:spPr>
      </p:pic>
    </p:spTree>
    <p:extLst>
      <p:ext uri="{BB962C8B-B14F-4D97-AF65-F5344CB8AC3E}">
        <p14:creationId xmlns:p14="http://schemas.microsoft.com/office/powerpoint/2010/main" val="4073536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84814" y="640080"/>
            <a:ext cx="3659246" cy="2850319"/>
          </a:xfrm>
        </p:spPr>
        <p:txBody>
          <a:bodyPr vert="horz" lIns="91440" tIns="45720" rIns="91440" bIns="45720" rtlCol="0" anchor="b">
            <a:normAutofit/>
          </a:bodyPr>
          <a:lstStyle/>
          <a:p>
            <a:r>
              <a:rPr lang="en-US" sz="5400" dirty="0">
                <a:solidFill>
                  <a:srgbClr val="FFFFFF"/>
                </a:solidFill>
              </a:rPr>
              <a:t>Imposter Content</a:t>
            </a:r>
          </a:p>
        </p:txBody>
      </p:sp>
      <p:cxnSp>
        <p:nvCxnSpPr>
          <p:cNvPr id="17" name="Straight Connector 16">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Picture 5">
            <a:hlinkClick r:id="rId3"/>
          </p:cNvPr>
          <p:cNvPicPr>
            <a:picLocks noChangeAspect="1"/>
          </p:cNvPicPr>
          <p:nvPr/>
        </p:nvPicPr>
        <p:blipFill rotWithShape="1">
          <a:blip r:embed="rId4"/>
          <a:srcRect r="-1" b="545"/>
          <a:stretch/>
        </p:blipFill>
        <p:spPr>
          <a:xfrm>
            <a:off x="4635095" y="10"/>
            <a:ext cx="7556889" cy="6857990"/>
          </a:xfrm>
          <a:prstGeom prst="rect">
            <a:avLst/>
          </a:prstGeom>
        </p:spPr>
      </p:pic>
    </p:spTree>
    <p:extLst>
      <p:ext uri="{BB962C8B-B14F-4D97-AF65-F5344CB8AC3E}">
        <p14:creationId xmlns:p14="http://schemas.microsoft.com/office/powerpoint/2010/main" val="183236712"/>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8929" y="639097"/>
            <a:ext cx="6253317" cy="3686015"/>
          </a:xfrm>
        </p:spPr>
        <p:txBody>
          <a:bodyPr vert="horz" lIns="91440" tIns="45720" rIns="91440" bIns="45720" rtlCol="0" anchor="b">
            <a:normAutofit/>
          </a:bodyPr>
          <a:lstStyle/>
          <a:p>
            <a:r>
              <a:rPr lang="en-US" sz="5400" dirty="0">
                <a:solidFill>
                  <a:schemeClr val="tx1">
                    <a:lumMod val="85000"/>
                    <a:lumOff val="15000"/>
                  </a:schemeClr>
                </a:solidFill>
              </a:rPr>
              <a:t>Fabricated Content</a:t>
            </a:r>
          </a:p>
        </p:txBody>
      </p:sp>
      <p:cxnSp>
        <p:nvCxnSpPr>
          <p:cNvPr id="17" name="Straight Connector 16">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4179"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rotWithShape="1">
          <a:blip r:embed="rId3"/>
          <a:srcRect t="756" r="2" b="4926"/>
          <a:stretch/>
        </p:blipFill>
        <p:spPr>
          <a:xfrm>
            <a:off x="7556686" y="1"/>
            <a:ext cx="4635315" cy="6857999"/>
          </a:xfrm>
          <a:prstGeom prst="rect">
            <a:avLst/>
          </a:prstGeom>
        </p:spPr>
      </p:pic>
    </p:spTree>
    <p:extLst>
      <p:ext uri="{BB962C8B-B14F-4D97-AF65-F5344CB8AC3E}">
        <p14:creationId xmlns:p14="http://schemas.microsoft.com/office/powerpoint/2010/main" val="2138899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3">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EB7C2D-0671-49A4-98C5-328F1EA82263}"/>
              </a:ext>
            </a:extLst>
          </p:cNvPr>
          <p:cNvSpPr>
            <a:spLocks noGrp="1"/>
          </p:cNvSpPr>
          <p:nvPr>
            <p:ph type="title"/>
          </p:nvPr>
        </p:nvSpPr>
        <p:spPr>
          <a:xfrm>
            <a:off x="5172074" y="286603"/>
            <a:ext cx="5983605" cy="1450757"/>
          </a:xfrm>
        </p:spPr>
        <p:txBody>
          <a:bodyPr>
            <a:normAutofit/>
          </a:bodyPr>
          <a:lstStyle/>
          <a:p>
            <a:r>
              <a:rPr lang="en-US"/>
              <a:t>Conventions of Journalism</a:t>
            </a:r>
          </a:p>
        </p:txBody>
      </p:sp>
      <p:pic>
        <p:nvPicPr>
          <p:cNvPr id="4" name="Picture 3" descr="A close up of a camera lens&#10;&#10;Description automatically generated with medium confidence">
            <a:extLst>
              <a:ext uri="{FF2B5EF4-FFF2-40B4-BE49-F238E27FC236}">
                <a16:creationId xmlns:a16="http://schemas.microsoft.com/office/drawing/2014/main" id="{BA6B01AB-8EA1-499B-80DA-76D5D771EA22}"/>
              </a:ext>
            </a:extLst>
          </p:cNvPr>
          <p:cNvPicPr>
            <a:picLocks noChangeAspect="1"/>
          </p:cNvPicPr>
          <p:nvPr/>
        </p:nvPicPr>
        <p:blipFill rotWithShape="1">
          <a:blip r:embed="rId3"/>
          <a:srcRect l="17384" r="42366"/>
          <a:stretch/>
        </p:blipFill>
        <p:spPr>
          <a:xfrm>
            <a:off x="20" y="10"/>
            <a:ext cx="4580077" cy="6400784"/>
          </a:xfrm>
          <a:prstGeom prst="rect">
            <a:avLst/>
          </a:prstGeom>
        </p:spPr>
      </p:pic>
      <p:cxnSp>
        <p:nvCxnSpPr>
          <p:cNvPr id="41" name="Straight Connector 35">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9" name="Content Placeholder 2">
            <a:extLst>
              <a:ext uri="{FF2B5EF4-FFF2-40B4-BE49-F238E27FC236}">
                <a16:creationId xmlns:a16="http://schemas.microsoft.com/office/drawing/2014/main" id="{B04EF25B-4558-48C3-B079-C61278933E86}"/>
              </a:ext>
            </a:extLst>
          </p:cNvPr>
          <p:cNvSpPr>
            <a:spLocks noGrp="1"/>
          </p:cNvSpPr>
          <p:nvPr>
            <p:ph idx="1"/>
          </p:nvPr>
        </p:nvSpPr>
        <p:spPr>
          <a:xfrm>
            <a:off x="4948937" y="2183706"/>
            <a:ext cx="3108177" cy="3760891"/>
          </a:xfrm>
        </p:spPr>
        <p:txBody>
          <a:bodyPr vert="horz" lIns="0" tIns="45720" rIns="0" bIns="45720" rtlCol="0">
            <a:normAutofit/>
          </a:bodyPr>
          <a:lstStyle/>
          <a:p>
            <a:pPr>
              <a:lnSpc>
                <a:spcPct val="100000"/>
              </a:lnSpc>
              <a:buFont typeface="Arial" panose="020B0604020202020204" pitchFamily="34" charset="0"/>
              <a:buChar char="•"/>
            </a:pPr>
            <a:r>
              <a:rPr lang="en-US" sz="3600" dirty="0"/>
              <a:t>Corrections</a:t>
            </a:r>
          </a:p>
          <a:p>
            <a:pPr>
              <a:lnSpc>
                <a:spcPct val="100000"/>
              </a:lnSpc>
              <a:buFont typeface="Arial" panose="020B0604020202020204" pitchFamily="34" charset="0"/>
              <a:buChar char="•"/>
            </a:pPr>
            <a:r>
              <a:rPr lang="en-US" sz="3600" dirty="0"/>
              <a:t>Sourcing</a:t>
            </a:r>
          </a:p>
          <a:p>
            <a:pPr>
              <a:lnSpc>
                <a:spcPct val="100000"/>
              </a:lnSpc>
              <a:buFont typeface="Arial" panose="020B0604020202020204" pitchFamily="34" charset="0"/>
              <a:buChar char="•"/>
            </a:pPr>
            <a:r>
              <a:rPr lang="en-US" sz="3600" dirty="0"/>
              <a:t>Quotes</a:t>
            </a:r>
          </a:p>
          <a:p>
            <a:pPr>
              <a:lnSpc>
                <a:spcPct val="100000"/>
              </a:lnSpc>
              <a:buFont typeface="Arial" panose="020B0604020202020204" pitchFamily="34" charset="0"/>
              <a:buChar char="•"/>
            </a:pPr>
            <a:r>
              <a:rPr lang="en-US" sz="3600" dirty="0"/>
              <a:t>Reflecting reality</a:t>
            </a:r>
          </a:p>
        </p:txBody>
      </p:sp>
      <p:sp>
        <p:nvSpPr>
          <p:cNvPr id="42" name="Rectangle 37">
            <a:extLst>
              <a:ext uri="{FF2B5EF4-FFF2-40B4-BE49-F238E27FC236}">
                <a16:creationId xmlns:a16="http://schemas.microsoft.com/office/drawing/2014/main" id="{C1B60310-C5C3-46A0-A452-2A0B00843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TextBox 27">
            <a:extLst>
              <a:ext uri="{FF2B5EF4-FFF2-40B4-BE49-F238E27FC236}">
                <a16:creationId xmlns:a16="http://schemas.microsoft.com/office/drawing/2014/main" id="{BC5A6606-F0C4-428E-B689-5B4C1A82A364}"/>
              </a:ext>
            </a:extLst>
          </p:cNvPr>
          <p:cNvSpPr txBox="1"/>
          <p:nvPr/>
        </p:nvSpPr>
        <p:spPr>
          <a:xfrm>
            <a:off x="8280251" y="6490002"/>
            <a:ext cx="3911749" cy="278795"/>
          </a:xfrm>
          <a:prstGeom prst="rect">
            <a:avLst/>
          </a:prstGeom>
          <a:noFill/>
        </p:spPr>
        <p:txBody>
          <a:bodyPr wrap="square">
            <a:spAutoFit/>
          </a:bodyPr>
          <a:lstStyle/>
          <a:p>
            <a:r>
              <a:rPr lang="en-US" sz="1200" dirty="0">
                <a:hlinkClick r:id="rId4"/>
              </a:rPr>
              <a:t>https://handbook.reuters.com/index.php?title=Accuracy</a:t>
            </a:r>
            <a:r>
              <a:rPr lang="en-US" sz="1200" dirty="0"/>
              <a:t> </a:t>
            </a:r>
          </a:p>
        </p:txBody>
      </p:sp>
      <p:sp>
        <p:nvSpPr>
          <p:cNvPr id="9" name="Content Placeholder 2">
            <a:extLst>
              <a:ext uri="{FF2B5EF4-FFF2-40B4-BE49-F238E27FC236}">
                <a16:creationId xmlns:a16="http://schemas.microsoft.com/office/drawing/2014/main" id="{91F67539-0DBF-4D50-AD02-04F7CFBAA8AF}"/>
              </a:ext>
            </a:extLst>
          </p:cNvPr>
          <p:cNvSpPr txBox="1">
            <a:spLocks/>
          </p:cNvSpPr>
          <p:nvPr/>
        </p:nvSpPr>
        <p:spPr>
          <a:xfrm>
            <a:off x="8215239" y="2173850"/>
            <a:ext cx="3597105" cy="3760891"/>
          </a:xfrm>
          <a:prstGeom prst="rect">
            <a:avLst/>
          </a:prstGeom>
        </p:spPr>
        <p:txBody>
          <a:bodyPr vert="horz" lIns="0" tIns="45720" rIns="0" bIns="45720" rtlCol="0">
            <a:normAutofit lnSpcReduction="10000"/>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buFont typeface="Arial" panose="020B0604020202020204" pitchFamily="34" charset="0"/>
              <a:buChar char="•"/>
            </a:pPr>
            <a:r>
              <a:rPr lang="en-US" sz="3600" dirty="0"/>
              <a:t>Datelines and bylines</a:t>
            </a:r>
          </a:p>
          <a:p>
            <a:pPr>
              <a:lnSpc>
                <a:spcPct val="100000"/>
              </a:lnSpc>
              <a:buFont typeface="Arial" panose="020B0604020202020204" pitchFamily="34" charset="0"/>
              <a:buChar char="•"/>
            </a:pPr>
            <a:r>
              <a:rPr lang="en-US" sz="3600" dirty="0"/>
              <a:t>Attribution</a:t>
            </a:r>
          </a:p>
          <a:p>
            <a:pPr>
              <a:lnSpc>
                <a:spcPct val="100000"/>
              </a:lnSpc>
              <a:buFont typeface="Arial" panose="020B0604020202020204" pitchFamily="34" charset="0"/>
              <a:buChar char="•"/>
            </a:pPr>
            <a:r>
              <a:rPr lang="en-US" sz="3600" dirty="0"/>
              <a:t>Reporting rumors</a:t>
            </a:r>
          </a:p>
          <a:p>
            <a:pPr>
              <a:lnSpc>
                <a:spcPct val="100000"/>
              </a:lnSpc>
              <a:buFont typeface="Arial" panose="020B0604020202020204" pitchFamily="34" charset="0"/>
              <a:buChar char="•"/>
            </a:pPr>
            <a:r>
              <a:rPr lang="en-US" sz="3600" dirty="0"/>
              <a:t>Graphic images and obscenities</a:t>
            </a:r>
          </a:p>
        </p:txBody>
      </p:sp>
    </p:spTree>
    <p:extLst>
      <p:ext uri="{BB962C8B-B14F-4D97-AF65-F5344CB8AC3E}">
        <p14:creationId xmlns:p14="http://schemas.microsoft.com/office/powerpoint/2010/main" val="830166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5" name="Straight Connector 24">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a:extLst>
              <a:ext uri="{FF2B5EF4-FFF2-40B4-BE49-F238E27FC236}">
                <a16:creationId xmlns:a16="http://schemas.microsoft.com/office/drawing/2014/main" id="{6632EBA5-D4B7-4C27-80BF-A0E1C7F9F3D2}"/>
              </a:ext>
            </a:extLst>
          </p:cNvPr>
          <p:cNvPicPr>
            <a:picLocks noGrp="1" noChangeAspect="1"/>
          </p:cNvPicPr>
          <p:nvPr>
            <p:ph idx="1"/>
          </p:nvPr>
        </p:nvPicPr>
        <p:blipFill>
          <a:blip r:embed="rId3"/>
          <a:stretch>
            <a:fillRect/>
          </a:stretch>
        </p:blipFill>
        <p:spPr>
          <a:xfrm>
            <a:off x="222422" y="92349"/>
            <a:ext cx="8152757" cy="6481443"/>
          </a:xfrm>
          <a:prstGeom prst="rect">
            <a:avLst/>
          </a:prstGeom>
        </p:spPr>
      </p:pic>
      <p:cxnSp>
        <p:nvCxnSpPr>
          <p:cNvPr id="29" name="Straight Connector 28">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294754"/>
            <a:ext cx="32004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D4480B4-953D-41FA-9052-09AB3A026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9A8B2FC-0063-4536-ABCC-9B6CA7518490}"/>
              </a:ext>
            </a:extLst>
          </p:cNvPr>
          <p:cNvSpPr>
            <a:spLocks noGrp="1"/>
          </p:cNvSpPr>
          <p:nvPr>
            <p:ph type="title"/>
          </p:nvPr>
        </p:nvSpPr>
        <p:spPr>
          <a:xfrm>
            <a:off x="8141110" y="639098"/>
            <a:ext cx="3401961" cy="3494790"/>
          </a:xfrm>
        </p:spPr>
        <p:txBody>
          <a:bodyPr vert="horz" lIns="91440" tIns="45720" rIns="91440" bIns="45720" rtlCol="0" anchor="b">
            <a:normAutofit/>
          </a:bodyPr>
          <a:lstStyle/>
          <a:p>
            <a:r>
              <a:rPr lang="en-US" sz="5400" dirty="0">
                <a:solidFill>
                  <a:schemeClr val="tx1">
                    <a:lumMod val="85000"/>
                    <a:lumOff val="15000"/>
                  </a:schemeClr>
                </a:solidFill>
              </a:rPr>
              <a:t>Let’s Discuss: </a:t>
            </a:r>
            <a:br>
              <a:rPr lang="en-US" sz="5400" dirty="0">
                <a:solidFill>
                  <a:schemeClr val="tx1">
                    <a:lumMod val="85000"/>
                    <a:lumOff val="15000"/>
                  </a:schemeClr>
                </a:solidFill>
              </a:rPr>
            </a:br>
            <a:r>
              <a:rPr lang="en-US" sz="5400" dirty="0">
                <a:solidFill>
                  <a:schemeClr val="tx1">
                    <a:lumMod val="85000"/>
                    <a:lumOff val="15000"/>
                  </a:schemeClr>
                </a:solidFill>
              </a:rPr>
              <a:t>InfoWars </a:t>
            </a:r>
          </a:p>
        </p:txBody>
      </p:sp>
    </p:spTree>
    <p:extLst>
      <p:ext uri="{BB962C8B-B14F-4D97-AF65-F5344CB8AC3E}">
        <p14:creationId xmlns:p14="http://schemas.microsoft.com/office/powerpoint/2010/main" val="2975300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215709" y="55771"/>
            <a:ext cx="11859750" cy="1681589"/>
          </a:xfrm>
        </p:spPr>
        <p:txBody>
          <a:bodyPr>
            <a:normAutofit/>
          </a:bodyPr>
          <a:lstStyle/>
          <a:p>
            <a:r>
              <a:rPr lang="en-US" sz="5400" dirty="0">
                <a:solidFill>
                  <a:schemeClr val="tx1"/>
                </a:solidFill>
              </a:rPr>
              <a:t>Confirmation &amp; Cognitive biases</a:t>
            </a:r>
          </a:p>
        </p:txBody>
      </p:sp>
      <p:sp>
        <p:nvSpPr>
          <p:cNvPr id="4" name="Content Placeholder 3">
            <a:extLst>
              <a:ext uri="{FF2B5EF4-FFF2-40B4-BE49-F238E27FC236}">
                <a16:creationId xmlns:a16="http://schemas.microsoft.com/office/drawing/2014/main" id="{B9F6433D-2C34-4A26-B20D-4083AF67E77B}"/>
              </a:ext>
            </a:extLst>
          </p:cNvPr>
          <p:cNvSpPr>
            <a:spLocks noGrp="1"/>
          </p:cNvSpPr>
          <p:nvPr>
            <p:ph idx="1"/>
          </p:nvPr>
        </p:nvSpPr>
        <p:spPr>
          <a:xfrm>
            <a:off x="215709" y="2108201"/>
            <a:ext cx="10939971" cy="3760891"/>
          </a:xfrm>
        </p:spPr>
        <p:txBody>
          <a:bodyPr>
            <a:normAutofit lnSpcReduction="10000"/>
          </a:bodyPr>
          <a:lstStyle/>
          <a:p>
            <a:r>
              <a:rPr lang="en-US" sz="2400" b="1" dirty="0">
                <a:solidFill>
                  <a:schemeClr val="tx1"/>
                </a:solidFill>
              </a:rPr>
              <a:t>Confirmation bias: </a:t>
            </a:r>
            <a:r>
              <a:rPr lang="en-US" sz="2400" dirty="0">
                <a:solidFill>
                  <a:schemeClr val="tx1"/>
                </a:solidFill>
              </a:rPr>
              <a:t>the tendency to look for information that supports, rather than rejects, one’s preconceptions, typically by interpreting evidence to confirm existing beliefs while rejecting or ignoring any conflicting data</a:t>
            </a:r>
          </a:p>
          <a:p>
            <a:endParaRPr lang="en-US" sz="2400" dirty="0">
              <a:solidFill>
                <a:schemeClr val="tx1"/>
              </a:solidFill>
            </a:endParaRPr>
          </a:p>
          <a:p>
            <a:endParaRPr lang="en-US" sz="2400" dirty="0">
              <a:solidFill>
                <a:schemeClr val="tx1"/>
              </a:solidFill>
            </a:endParaRPr>
          </a:p>
          <a:p>
            <a:r>
              <a:rPr lang="en-US" sz="2400" b="1" dirty="0">
                <a:solidFill>
                  <a:schemeClr val="tx1"/>
                </a:solidFill>
              </a:rPr>
              <a:t>Cognitive bias: </a:t>
            </a:r>
            <a:r>
              <a:rPr lang="en-US" sz="2400" dirty="0">
                <a:solidFill>
                  <a:schemeClr val="tx1"/>
                </a:solidFill>
              </a:rPr>
              <a:t>a systematic error in thinking that occurs when people are processing and interpreting information in the world around them and affects the decisions and judgments that they make</a:t>
            </a:r>
          </a:p>
        </p:txBody>
      </p:sp>
    </p:spTree>
    <p:extLst>
      <p:ext uri="{BB962C8B-B14F-4D97-AF65-F5344CB8AC3E}">
        <p14:creationId xmlns:p14="http://schemas.microsoft.com/office/powerpoint/2010/main" val="3896385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161365" y="286603"/>
            <a:ext cx="11887200" cy="1450757"/>
          </a:xfrm>
        </p:spPr>
        <p:txBody>
          <a:bodyPr>
            <a:normAutofit/>
          </a:bodyPr>
          <a:lstStyle/>
          <a:p>
            <a:r>
              <a:rPr lang="en-US" sz="5400" dirty="0">
                <a:solidFill>
                  <a:schemeClr val="tx1"/>
                </a:solidFill>
              </a:rPr>
              <a:t>IF I APPLY</a:t>
            </a:r>
          </a:p>
        </p:txBody>
      </p:sp>
      <p:sp>
        <p:nvSpPr>
          <p:cNvPr id="6" name="Text Placeholder 5">
            <a:extLst>
              <a:ext uri="{FF2B5EF4-FFF2-40B4-BE49-F238E27FC236}">
                <a16:creationId xmlns:a16="http://schemas.microsoft.com/office/drawing/2014/main" id="{8009AFA4-B674-4D74-BB4B-0BD82242A5E6}"/>
              </a:ext>
            </a:extLst>
          </p:cNvPr>
          <p:cNvSpPr>
            <a:spLocks noGrp="1"/>
          </p:cNvSpPr>
          <p:nvPr>
            <p:ph type="body" idx="1"/>
          </p:nvPr>
        </p:nvSpPr>
        <p:spPr>
          <a:xfrm>
            <a:off x="161365" y="2057400"/>
            <a:ext cx="5567082" cy="736282"/>
          </a:xfrm>
        </p:spPr>
        <p:txBody>
          <a:bodyPr>
            <a:normAutofit/>
          </a:bodyPr>
          <a:lstStyle/>
          <a:p>
            <a:r>
              <a:rPr lang="en-US" sz="2800" b="1" dirty="0"/>
              <a:t>Address Cognitive Bias</a:t>
            </a:r>
          </a:p>
        </p:txBody>
      </p:sp>
      <p:sp>
        <p:nvSpPr>
          <p:cNvPr id="7" name="Content Placeholder 6">
            <a:extLst>
              <a:ext uri="{FF2B5EF4-FFF2-40B4-BE49-F238E27FC236}">
                <a16:creationId xmlns:a16="http://schemas.microsoft.com/office/drawing/2014/main" id="{A5CC53D6-ECD2-4531-A0C1-CF8983A3BBAC}"/>
              </a:ext>
            </a:extLst>
          </p:cNvPr>
          <p:cNvSpPr>
            <a:spLocks noGrp="1"/>
          </p:cNvSpPr>
          <p:nvPr>
            <p:ph sz="half" idx="2"/>
          </p:nvPr>
        </p:nvSpPr>
        <p:spPr>
          <a:xfrm>
            <a:off x="161365" y="2958274"/>
            <a:ext cx="5567082" cy="2910821"/>
          </a:xfrm>
        </p:spPr>
        <p:txBody>
          <a:bodyPr>
            <a:normAutofit fontScale="92500" lnSpcReduction="10000"/>
          </a:bodyPr>
          <a:lstStyle/>
          <a:p>
            <a:r>
              <a:rPr lang="en-US" sz="2800" b="1" dirty="0">
                <a:solidFill>
                  <a:schemeClr val="tx1"/>
                </a:solidFill>
              </a:rPr>
              <a:t>I</a:t>
            </a:r>
            <a:r>
              <a:rPr lang="en-US" sz="2800" dirty="0">
                <a:solidFill>
                  <a:schemeClr val="tx1"/>
                </a:solidFill>
              </a:rPr>
              <a:t>dentify emotions</a:t>
            </a:r>
          </a:p>
          <a:p>
            <a:r>
              <a:rPr lang="en-US" sz="2800" b="1" dirty="0">
                <a:solidFill>
                  <a:schemeClr val="tx1"/>
                </a:solidFill>
              </a:rPr>
              <a:t>F</a:t>
            </a:r>
            <a:r>
              <a:rPr lang="en-US" sz="2800" dirty="0">
                <a:solidFill>
                  <a:schemeClr val="tx1"/>
                </a:solidFill>
              </a:rPr>
              <a:t>ind unbiased sources</a:t>
            </a:r>
          </a:p>
          <a:p>
            <a:r>
              <a:rPr lang="en-US" sz="2800" b="1" dirty="0">
                <a:solidFill>
                  <a:schemeClr val="tx1"/>
                </a:solidFill>
              </a:rPr>
              <a:t>I</a:t>
            </a:r>
            <a:r>
              <a:rPr lang="en-US" sz="2800" dirty="0">
                <a:solidFill>
                  <a:schemeClr val="tx1"/>
                </a:solidFill>
              </a:rPr>
              <a:t>ntellectual courage to seek other authoritative voices</a:t>
            </a:r>
          </a:p>
          <a:p>
            <a:endParaRPr lang="en-US" sz="2400" dirty="0">
              <a:solidFill>
                <a:schemeClr val="tx1"/>
              </a:solidFill>
            </a:endParaRPr>
          </a:p>
        </p:txBody>
      </p:sp>
      <p:sp>
        <p:nvSpPr>
          <p:cNvPr id="8" name="Text Placeholder 7">
            <a:extLst>
              <a:ext uri="{FF2B5EF4-FFF2-40B4-BE49-F238E27FC236}">
                <a16:creationId xmlns:a16="http://schemas.microsoft.com/office/drawing/2014/main" id="{43CF16DC-5CCC-41A7-BF2F-E63670D0FBE4}"/>
              </a:ext>
            </a:extLst>
          </p:cNvPr>
          <p:cNvSpPr>
            <a:spLocks noGrp="1"/>
          </p:cNvSpPr>
          <p:nvPr>
            <p:ph type="body" sz="quarter" idx="3"/>
          </p:nvPr>
        </p:nvSpPr>
        <p:spPr>
          <a:xfrm>
            <a:off x="6463555" y="2057400"/>
            <a:ext cx="5585010" cy="736282"/>
          </a:xfrm>
        </p:spPr>
        <p:txBody>
          <a:bodyPr>
            <a:normAutofit/>
          </a:bodyPr>
          <a:lstStyle/>
          <a:p>
            <a:r>
              <a:rPr lang="en-US" sz="2800" b="1" dirty="0"/>
              <a:t>Assess the Source</a:t>
            </a:r>
          </a:p>
        </p:txBody>
      </p:sp>
      <p:sp>
        <p:nvSpPr>
          <p:cNvPr id="9" name="Content Placeholder 8">
            <a:extLst>
              <a:ext uri="{FF2B5EF4-FFF2-40B4-BE49-F238E27FC236}">
                <a16:creationId xmlns:a16="http://schemas.microsoft.com/office/drawing/2014/main" id="{A16F6B45-0EA4-4310-8DD1-3D0C5A4A657C}"/>
              </a:ext>
            </a:extLst>
          </p:cNvPr>
          <p:cNvSpPr>
            <a:spLocks noGrp="1"/>
          </p:cNvSpPr>
          <p:nvPr>
            <p:ph sz="quarter" idx="4"/>
          </p:nvPr>
        </p:nvSpPr>
        <p:spPr>
          <a:xfrm>
            <a:off x="6463555" y="2958273"/>
            <a:ext cx="5585010" cy="2910821"/>
          </a:xfrm>
        </p:spPr>
        <p:txBody>
          <a:bodyPr>
            <a:normAutofit fontScale="92500" lnSpcReduction="10000"/>
          </a:bodyPr>
          <a:lstStyle/>
          <a:p>
            <a:r>
              <a:rPr lang="en-US" sz="2800" b="1" dirty="0">
                <a:solidFill>
                  <a:schemeClr val="tx1"/>
                </a:solidFill>
              </a:rPr>
              <a:t>A</a:t>
            </a:r>
            <a:r>
              <a:rPr lang="en-US" sz="2800" dirty="0">
                <a:solidFill>
                  <a:schemeClr val="tx1"/>
                </a:solidFill>
              </a:rPr>
              <a:t>uthority</a:t>
            </a:r>
          </a:p>
          <a:p>
            <a:r>
              <a:rPr lang="en-US" sz="2800" b="1" dirty="0">
                <a:solidFill>
                  <a:schemeClr val="tx1"/>
                </a:solidFill>
              </a:rPr>
              <a:t>P</a:t>
            </a:r>
            <a:r>
              <a:rPr lang="en-US" sz="2800" dirty="0">
                <a:solidFill>
                  <a:schemeClr val="tx1"/>
                </a:solidFill>
              </a:rPr>
              <a:t>urpose/</a:t>
            </a:r>
            <a:r>
              <a:rPr lang="en-US" sz="2800" b="1" dirty="0">
                <a:solidFill>
                  <a:schemeClr val="tx1"/>
                </a:solidFill>
              </a:rPr>
              <a:t>P</a:t>
            </a:r>
            <a:r>
              <a:rPr lang="en-US" sz="2800" dirty="0">
                <a:solidFill>
                  <a:schemeClr val="tx1"/>
                </a:solidFill>
              </a:rPr>
              <a:t>oint of View</a:t>
            </a:r>
          </a:p>
          <a:p>
            <a:r>
              <a:rPr lang="en-US" sz="2800" b="1" dirty="0">
                <a:solidFill>
                  <a:schemeClr val="tx1"/>
                </a:solidFill>
              </a:rPr>
              <a:t>P</a:t>
            </a:r>
            <a:r>
              <a:rPr lang="en-US" sz="2800" dirty="0">
                <a:solidFill>
                  <a:schemeClr val="tx1"/>
                </a:solidFill>
              </a:rPr>
              <a:t>ublisher</a:t>
            </a:r>
          </a:p>
          <a:p>
            <a:r>
              <a:rPr lang="en-US" sz="2800" b="1" dirty="0">
                <a:solidFill>
                  <a:schemeClr val="tx1"/>
                </a:solidFill>
              </a:rPr>
              <a:t>L</a:t>
            </a:r>
            <a:r>
              <a:rPr lang="en-US" sz="2800" dirty="0">
                <a:solidFill>
                  <a:schemeClr val="tx1"/>
                </a:solidFill>
              </a:rPr>
              <a:t>ist of sources</a:t>
            </a:r>
          </a:p>
          <a:p>
            <a:r>
              <a:rPr lang="en-US" sz="2800" b="1" dirty="0">
                <a:solidFill>
                  <a:schemeClr val="tx1"/>
                </a:solidFill>
              </a:rPr>
              <a:t>Y</a:t>
            </a:r>
            <a:r>
              <a:rPr lang="en-US" sz="2800" dirty="0">
                <a:solidFill>
                  <a:schemeClr val="tx1"/>
                </a:solidFill>
              </a:rPr>
              <a:t>ear of publication</a:t>
            </a:r>
          </a:p>
          <a:p>
            <a:endParaRPr lang="en-US" sz="2800" dirty="0">
              <a:solidFill>
                <a:schemeClr val="tx1"/>
              </a:solidFill>
            </a:endParaRPr>
          </a:p>
        </p:txBody>
      </p:sp>
      <p:sp>
        <p:nvSpPr>
          <p:cNvPr id="10" name="TextBox 9">
            <a:extLst>
              <a:ext uri="{FF2B5EF4-FFF2-40B4-BE49-F238E27FC236}">
                <a16:creationId xmlns:a16="http://schemas.microsoft.com/office/drawing/2014/main" id="{D1628739-716C-4869-BA65-BB87D2086A7C}"/>
              </a:ext>
            </a:extLst>
          </p:cNvPr>
          <p:cNvSpPr txBox="1"/>
          <p:nvPr/>
        </p:nvSpPr>
        <p:spPr>
          <a:xfrm>
            <a:off x="6007444" y="6386731"/>
            <a:ext cx="6184556" cy="461665"/>
          </a:xfrm>
          <a:prstGeom prst="rect">
            <a:avLst/>
          </a:prstGeom>
          <a:noFill/>
        </p:spPr>
        <p:txBody>
          <a:bodyPr wrap="square">
            <a:spAutoFit/>
          </a:bodyPr>
          <a:lstStyle/>
          <a:p>
            <a:pPr algn="r"/>
            <a:r>
              <a:rPr lang="en-US" sz="2400" dirty="0">
                <a:solidFill>
                  <a:schemeClr val="bg1"/>
                </a:solidFill>
              </a:rPr>
              <a:t>#ifiapply</a:t>
            </a:r>
          </a:p>
        </p:txBody>
      </p:sp>
    </p:spTree>
    <p:extLst>
      <p:ext uri="{BB962C8B-B14F-4D97-AF65-F5344CB8AC3E}">
        <p14:creationId xmlns:p14="http://schemas.microsoft.com/office/powerpoint/2010/main" val="2947472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00613-BCCA-4EBE-81AB-65E54BC9ABC1}"/>
              </a:ext>
            </a:extLst>
          </p:cNvPr>
          <p:cNvSpPr>
            <a:spLocks noGrp="1"/>
          </p:cNvSpPr>
          <p:nvPr>
            <p:ph type="title"/>
          </p:nvPr>
        </p:nvSpPr>
        <p:spPr/>
        <p:txBody>
          <a:bodyPr/>
          <a:lstStyle/>
          <a:p>
            <a:r>
              <a:rPr lang="en-US" dirty="0"/>
              <a:t>Critical Thinking with IF I APPLY</a:t>
            </a:r>
          </a:p>
        </p:txBody>
      </p:sp>
      <p:sp>
        <p:nvSpPr>
          <p:cNvPr id="10" name="Text Placeholder 9">
            <a:extLst>
              <a:ext uri="{FF2B5EF4-FFF2-40B4-BE49-F238E27FC236}">
                <a16:creationId xmlns:a16="http://schemas.microsoft.com/office/drawing/2014/main" id="{90E1A82E-2065-4077-A4F0-A7FC26C17F0C}"/>
              </a:ext>
            </a:extLst>
          </p:cNvPr>
          <p:cNvSpPr>
            <a:spLocks noGrp="1"/>
          </p:cNvSpPr>
          <p:nvPr>
            <p:ph type="body" idx="1"/>
          </p:nvPr>
        </p:nvSpPr>
        <p:spPr>
          <a:xfrm>
            <a:off x="185350" y="1883350"/>
            <a:ext cx="5551665" cy="550931"/>
          </a:xfrm>
        </p:spPr>
        <p:txBody>
          <a:bodyPr>
            <a:noAutofit/>
          </a:bodyPr>
          <a:lstStyle/>
          <a:p>
            <a:r>
              <a:rPr lang="en-US" sz="4000" b="1" dirty="0"/>
              <a:t>IF I</a:t>
            </a:r>
          </a:p>
        </p:txBody>
      </p:sp>
      <p:sp>
        <p:nvSpPr>
          <p:cNvPr id="3" name="Text Placeholder 2">
            <a:extLst>
              <a:ext uri="{FF2B5EF4-FFF2-40B4-BE49-F238E27FC236}">
                <a16:creationId xmlns:a16="http://schemas.microsoft.com/office/drawing/2014/main" id="{5B7B51F4-763B-479F-A004-FF2C7686654C}"/>
              </a:ext>
            </a:extLst>
          </p:cNvPr>
          <p:cNvSpPr>
            <a:spLocks noGrp="1"/>
          </p:cNvSpPr>
          <p:nvPr>
            <p:ph sz="half" idx="2"/>
          </p:nvPr>
        </p:nvSpPr>
        <p:spPr>
          <a:xfrm>
            <a:off x="185350" y="2619633"/>
            <a:ext cx="5551665" cy="3768811"/>
          </a:xfrm>
        </p:spPr>
        <p:txBody>
          <a:bodyPr vert="horz" lIns="0" tIns="45720" rIns="0" bIns="45720" rtlCol="0">
            <a:noAutofit/>
          </a:bodyPr>
          <a:lstStyle/>
          <a:p>
            <a:r>
              <a:rPr lang="en-US" sz="2800" dirty="0">
                <a:solidFill>
                  <a:schemeClr val="tx1"/>
                </a:solidFill>
              </a:rPr>
              <a:t>What are your honest opinions regarding the topic?</a:t>
            </a:r>
          </a:p>
          <a:p>
            <a:r>
              <a:rPr lang="en-US" sz="2800" dirty="0">
                <a:solidFill>
                  <a:schemeClr val="tx1"/>
                </a:solidFill>
              </a:rPr>
              <a:t>Make an all-inclusive list of counter-opinions or counter-arguments.</a:t>
            </a:r>
          </a:p>
          <a:p>
            <a:r>
              <a:rPr lang="en-US" sz="2800" b="1" dirty="0">
                <a:solidFill>
                  <a:schemeClr val="tx1"/>
                </a:solidFill>
              </a:rPr>
              <a:t>Reject unsound arguments - have the courage to accept that not all viewpoints are valid</a:t>
            </a:r>
          </a:p>
        </p:txBody>
      </p:sp>
      <p:sp>
        <p:nvSpPr>
          <p:cNvPr id="11" name="Text Placeholder 10">
            <a:extLst>
              <a:ext uri="{FF2B5EF4-FFF2-40B4-BE49-F238E27FC236}">
                <a16:creationId xmlns:a16="http://schemas.microsoft.com/office/drawing/2014/main" id="{10646AA5-44B3-48F2-991D-5306CE1788E7}"/>
              </a:ext>
            </a:extLst>
          </p:cNvPr>
          <p:cNvSpPr>
            <a:spLocks noGrp="1"/>
          </p:cNvSpPr>
          <p:nvPr>
            <p:ph type="body" sz="quarter" idx="3"/>
          </p:nvPr>
        </p:nvSpPr>
        <p:spPr>
          <a:xfrm>
            <a:off x="6515944" y="1883350"/>
            <a:ext cx="5490706" cy="550931"/>
          </a:xfrm>
        </p:spPr>
        <p:txBody>
          <a:bodyPr>
            <a:noAutofit/>
          </a:bodyPr>
          <a:lstStyle/>
          <a:p>
            <a:r>
              <a:rPr lang="en-US" sz="4000" b="1" dirty="0"/>
              <a:t>APPLY</a:t>
            </a:r>
          </a:p>
        </p:txBody>
      </p:sp>
      <p:sp>
        <p:nvSpPr>
          <p:cNvPr id="12" name="Content Placeholder 11">
            <a:extLst>
              <a:ext uri="{FF2B5EF4-FFF2-40B4-BE49-F238E27FC236}">
                <a16:creationId xmlns:a16="http://schemas.microsoft.com/office/drawing/2014/main" id="{3F5E52D6-F3B5-48B7-8CDD-14902848208A}"/>
              </a:ext>
            </a:extLst>
          </p:cNvPr>
          <p:cNvSpPr>
            <a:spLocks noGrp="1"/>
          </p:cNvSpPr>
          <p:nvPr>
            <p:ph sz="quarter" idx="4"/>
          </p:nvPr>
        </p:nvSpPr>
        <p:spPr>
          <a:xfrm>
            <a:off x="6515944" y="2619632"/>
            <a:ext cx="5490706" cy="3768811"/>
          </a:xfrm>
        </p:spPr>
        <p:txBody>
          <a:bodyPr vert="horz" lIns="0" tIns="45720" rIns="0" bIns="45720" rtlCol="0">
            <a:normAutofit fontScale="77500" lnSpcReduction="20000"/>
          </a:bodyPr>
          <a:lstStyle/>
          <a:p>
            <a:r>
              <a:rPr lang="en-US" sz="2800" dirty="0">
                <a:solidFill>
                  <a:schemeClr val="tx1"/>
                </a:solidFill>
              </a:rPr>
              <a:t>Are any conclusions offered? If so, based on what evidence and supported by what primary and secondary documentation?</a:t>
            </a:r>
          </a:p>
          <a:p>
            <a:r>
              <a:rPr lang="en-US" sz="2800" dirty="0">
                <a:solidFill>
                  <a:schemeClr val="tx1"/>
                </a:solidFill>
              </a:rPr>
              <a:t>Are diverse perspectives represented?</a:t>
            </a:r>
          </a:p>
          <a:p>
            <a:r>
              <a:rPr lang="en-US" sz="2800" dirty="0">
                <a:solidFill>
                  <a:schemeClr val="tx1"/>
                </a:solidFill>
              </a:rPr>
              <a:t>Is the content relevant to your information needs?</a:t>
            </a:r>
          </a:p>
          <a:p>
            <a:r>
              <a:rPr lang="en-US" sz="2800" dirty="0">
                <a:solidFill>
                  <a:schemeClr val="tx1"/>
                </a:solidFill>
              </a:rPr>
              <a:t>Is this information authentic?</a:t>
            </a:r>
          </a:p>
          <a:p>
            <a:r>
              <a:rPr lang="en-US" sz="2800" dirty="0">
                <a:solidFill>
                  <a:schemeClr val="tx1"/>
                </a:solidFill>
              </a:rPr>
              <a:t>Is this information unique or has it been copied?</a:t>
            </a:r>
          </a:p>
          <a:p>
            <a:endParaRPr lang="en-US" sz="2800" dirty="0">
              <a:solidFill>
                <a:schemeClr val="tx1"/>
              </a:solidFill>
            </a:endParaRPr>
          </a:p>
          <a:p>
            <a:endParaRPr lang="en-US" sz="2800" dirty="0">
              <a:solidFill>
                <a:schemeClr val="tx1"/>
              </a:solidFill>
            </a:endParaRPr>
          </a:p>
        </p:txBody>
      </p:sp>
      <p:sp>
        <p:nvSpPr>
          <p:cNvPr id="13" name="TextBox 12">
            <a:extLst>
              <a:ext uri="{FF2B5EF4-FFF2-40B4-BE49-F238E27FC236}">
                <a16:creationId xmlns:a16="http://schemas.microsoft.com/office/drawing/2014/main" id="{29C69A32-E746-4008-AA55-A4F2F612DB60}"/>
              </a:ext>
            </a:extLst>
          </p:cNvPr>
          <p:cNvSpPr txBox="1"/>
          <p:nvPr/>
        </p:nvSpPr>
        <p:spPr>
          <a:xfrm>
            <a:off x="6007444" y="6386731"/>
            <a:ext cx="6184556" cy="461665"/>
          </a:xfrm>
          <a:prstGeom prst="rect">
            <a:avLst/>
          </a:prstGeom>
          <a:noFill/>
        </p:spPr>
        <p:txBody>
          <a:bodyPr wrap="square">
            <a:spAutoFit/>
          </a:bodyPr>
          <a:lstStyle/>
          <a:p>
            <a:pPr algn="r"/>
            <a:r>
              <a:rPr lang="en-US" sz="2400" dirty="0">
                <a:solidFill>
                  <a:schemeClr val="bg1"/>
                </a:solidFill>
              </a:rPr>
              <a:t>#ifiapply</a:t>
            </a:r>
          </a:p>
        </p:txBody>
      </p:sp>
    </p:spTree>
    <p:extLst>
      <p:ext uri="{BB962C8B-B14F-4D97-AF65-F5344CB8AC3E}">
        <p14:creationId xmlns:p14="http://schemas.microsoft.com/office/powerpoint/2010/main" val="440650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4"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1"/>
            <a:ext cx="4648593"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240B4A7-182C-4BF3-A5F3-38338C65A77A}"/>
              </a:ext>
            </a:extLst>
          </p:cNvPr>
          <p:cNvSpPr>
            <a:spLocks noGrp="1"/>
          </p:cNvSpPr>
          <p:nvPr>
            <p:ph type="title"/>
          </p:nvPr>
        </p:nvSpPr>
        <p:spPr>
          <a:xfrm>
            <a:off x="492369" y="605896"/>
            <a:ext cx="3642309" cy="5646208"/>
          </a:xfrm>
        </p:spPr>
        <p:txBody>
          <a:bodyPr anchor="ctr">
            <a:normAutofit/>
          </a:bodyPr>
          <a:lstStyle/>
          <a:p>
            <a:r>
              <a:rPr lang="en-US" sz="3700" dirty="0">
                <a:solidFill>
                  <a:srgbClr val="FFFFFF"/>
                </a:solidFill>
              </a:rPr>
              <a:t>How could cognitive or confirmation biases factor into the selection and evaluation of a blog post?</a:t>
            </a:r>
          </a:p>
        </p:txBody>
      </p:sp>
      <p:sp>
        <p:nvSpPr>
          <p:cNvPr id="3" name="Content Placeholder 2">
            <a:extLst>
              <a:ext uri="{FF2B5EF4-FFF2-40B4-BE49-F238E27FC236}">
                <a16:creationId xmlns:a16="http://schemas.microsoft.com/office/drawing/2014/main" id="{F905189F-759A-4D1A-938C-C65481E59866}"/>
              </a:ext>
            </a:extLst>
          </p:cNvPr>
          <p:cNvSpPr>
            <a:spLocks noGrp="1"/>
          </p:cNvSpPr>
          <p:nvPr>
            <p:ph idx="1"/>
          </p:nvPr>
        </p:nvSpPr>
        <p:spPr>
          <a:xfrm>
            <a:off x="5231958" y="259492"/>
            <a:ext cx="6766453" cy="6437870"/>
          </a:xfrm>
        </p:spPr>
        <p:txBody>
          <a:bodyPr anchor="ctr">
            <a:normAutofit lnSpcReduction="10000"/>
          </a:bodyPr>
          <a:lstStyle/>
          <a:p>
            <a:r>
              <a:rPr lang="en-US" sz="4400" dirty="0"/>
              <a:t>Are you familiar with </a:t>
            </a:r>
            <a:r>
              <a:rPr lang="en-US" sz="4400" b="1" dirty="0"/>
              <a:t>“Food Babe”</a:t>
            </a:r>
            <a:r>
              <a:rPr lang="en-US" sz="4400" dirty="0"/>
              <a:t>?</a:t>
            </a:r>
          </a:p>
          <a:p>
            <a:endParaRPr lang="en-US" sz="4400" dirty="0"/>
          </a:p>
          <a:p>
            <a:pPr lvl="1"/>
            <a:r>
              <a:rPr lang="en-US" sz="4400" dirty="0"/>
              <a:t>If so, what automatic reaction did you have when you heard “Food Babe”– did your familiarity set you off on a pro-source or anti-source foot?</a:t>
            </a:r>
          </a:p>
          <a:p>
            <a:endParaRPr lang="en-US" sz="4400" dirty="0"/>
          </a:p>
        </p:txBody>
      </p:sp>
      <p:sp>
        <p:nvSpPr>
          <p:cNvPr id="12" name="Rectangle 11">
            <a:extLst>
              <a:ext uri="{FF2B5EF4-FFF2-40B4-BE49-F238E27FC236}">
                <a16:creationId xmlns:a16="http://schemas.microsoft.com/office/drawing/2014/main" id="{FCAEED9E-BB91-43A0-911B-1ACD8803E3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9354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84E04-6918-4A8D-9177-760B8461B0FC}"/>
              </a:ext>
            </a:extLst>
          </p:cNvPr>
          <p:cNvSpPr>
            <a:spLocks noGrp="1"/>
          </p:cNvSpPr>
          <p:nvPr>
            <p:ph type="title"/>
          </p:nvPr>
        </p:nvSpPr>
        <p:spPr>
          <a:xfrm>
            <a:off x="174812" y="286603"/>
            <a:ext cx="10980868" cy="1450757"/>
          </a:xfrm>
        </p:spPr>
        <p:txBody>
          <a:bodyPr/>
          <a:lstStyle/>
          <a:p>
            <a:r>
              <a:rPr lang="en-US" dirty="0">
                <a:solidFill>
                  <a:schemeClr val="tx1"/>
                </a:solidFill>
              </a:rPr>
              <a:t>Activity 2</a:t>
            </a:r>
          </a:p>
        </p:txBody>
      </p:sp>
      <p:sp>
        <p:nvSpPr>
          <p:cNvPr id="3" name="Content Placeholder 2">
            <a:extLst>
              <a:ext uri="{FF2B5EF4-FFF2-40B4-BE49-F238E27FC236}">
                <a16:creationId xmlns:a16="http://schemas.microsoft.com/office/drawing/2014/main" id="{541528A3-AB9E-4127-BB10-BEAC1208E50D}"/>
              </a:ext>
            </a:extLst>
          </p:cNvPr>
          <p:cNvSpPr>
            <a:spLocks noGrp="1"/>
          </p:cNvSpPr>
          <p:nvPr>
            <p:ph idx="1"/>
          </p:nvPr>
        </p:nvSpPr>
        <p:spPr>
          <a:xfrm>
            <a:off x="174811" y="2108201"/>
            <a:ext cx="12017189" cy="4158128"/>
          </a:xfrm>
        </p:spPr>
        <p:txBody>
          <a:bodyPr>
            <a:normAutofit/>
          </a:bodyPr>
          <a:lstStyle/>
          <a:p>
            <a:r>
              <a:rPr lang="en-US" sz="3200" dirty="0">
                <a:solidFill>
                  <a:schemeClr val="tx1"/>
                </a:solidFill>
                <a:hlinkClick r:id="rId3"/>
              </a:rPr>
              <a:t>These Hired “Experts” Are Infiltrating The Media To Confuse You About Food…</a:t>
            </a:r>
            <a:endParaRPr lang="en-US" sz="3200" dirty="0">
              <a:solidFill>
                <a:schemeClr val="tx1"/>
              </a:solidFill>
            </a:endParaRPr>
          </a:p>
          <a:p>
            <a:r>
              <a:rPr lang="en-US" sz="3200" dirty="0">
                <a:solidFill>
                  <a:schemeClr val="tx1"/>
                </a:solidFill>
              </a:rPr>
              <a:t>IF I APPLY – Quick application</a:t>
            </a:r>
          </a:p>
          <a:p>
            <a:pPr lvl="1"/>
            <a:r>
              <a:rPr lang="en-US" sz="3000" dirty="0">
                <a:solidFill>
                  <a:schemeClr val="tx1"/>
                </a:solidFill>
              </a:rPr>
              <a:t>Do you believe that authority(</a:t>
            </a:r>
            <a:r>
              <a:rPr lang="en-US" sz="3000" dirty="0" err="1">
                <a:solidFill>
                  <a:schemeClr val="tx1"/>
                </a:solidFill>
              </a:rPr>
              <a:t>ies</a:t>
            </a:r>
            <a:r>
              <a:rPr lang="en-US" sz="3000" dirty="0">
                <a:solidFill>
                  <a:schemeClr val="tx1"/>
                </a:solidFill>
              </a:rPr>
              <a:t>) is/are present? Why or why not?</a:t>
            </a:r>
          </a:p>
          <a:p>
            <a:pPr lvl="1"/>
            <a:r>
              <a:rPr lang="en-US" sz="3000" dirty="0">
                <a:solidFill>
                  <a:schemeClr val="tx1"/>
                </a:solidFill>
              </a:rPr>
              <a:t>Is this information authentic and complete? How or how not?</a:t>
            </a:r>
          </a:p>
          <a:p>
            <a:r>
              <a:rPr lang="en-US" sz="3200" dirty="0">
                <a:solidFill>
                  <a:schemeClr val="tx1"/>
                </a:solidFill>
              </a:rPr>
              <a:t>Put yourself in the shoes of someone interacting with this source…</a:t>
            </a:r>
          </a:p>
          <a:p>
            <a:pPr lvl="1"/>
            <a:r>
              <a:rPr lang="en-US" sz="2800" dirty="0">
                <a:solidFill>
                  <a:schemeClr val="tx1"/>
                </a:solidFill>
              </a:rPr>
              <a:t>What news-like elements may lead to perceptions of authority and credibility?</a:t>
            </a:r>
          </a:p>
        </p:txBody>
      </p:sp>
    </p:spTree>
    <p:extLst>
      <p:ext uri="{BB962C8B-B14F-4D97-AF65-F5344CB8AC3E}">
        <p14:creationId xmlns:p14="http://schemas.microsoft.com/office/powerpoint/2010/main" val="457976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4" name="Straight Connector 23">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8FE6AC51-6EC6-46A6-8D7F-80330A30627F}"/>
              </a:ext>
            </a:extLst>
          </p:cNvPr>
          <p:cNvPicPr>
            <a:picLocks noChangeAspect="1"/>
          </p:cNvPicPr>
          <p:nvPr/>
        </p:nvPicPr>
        <p:blipFill rotWithShape="1">
          <a:blip r:embed="rId2">
            <a:duotone>
              <a:schemeClr val="bg2">
                <a:shade val="45000"/>
                <a:satMod val="135000"/>
              </a:schemeClr>
              <a:prstClr val="white"/>
            </a:duotone>
          </a:blip>
          <a:srcRect t="7787"/>
          <a:stretch/>
        </p:blipFill>
        <p:spPr>
          <a:xfrm>
            <a:off x="-3047" y="10"/>
            <a:ext cx="12191999" cy="6857990"/>
          </a:xfrm>
          <a:prstGeom prst="rect">
            <a:avLst/>
          </a:prstGeom>
        </p:spPr>
      </p:pic>
      <p:sp>
        <p:nvSpPr>
          <p:cNvPr id="26" name="Rectangle 25">
            <a:extLst>
              <a:ext uri="{FF2B5EF4-FFF2-40B4-BE49-F238E27FC236}">
                <a16:creationId xmlns:a16="http://schemas.microsoft.com/office/drawing/2014/main" id="{5683D043-25BB-4AC9-8130-641179672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3323345"/>
          </a:xfrm>
          <a:prstGeom prst="rect">
            <a:avLst/>
          </a:prstGeom>
          <a:gradFill flip="none" rotWithShape="1">
            <a:gsLst>
              <a:gs pos="57000">
                <a:schemeClr val="tx1">
                  <a:alpha val="3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6407B7-8506-42F8-8701-58C25EA7F70C}"/>
              </a:ext>
            </a:extLst>
          </p:cNvPr>
          <p:cNvSpPr>
            <a:spLocks noGrp="1"/>
          </p:cNvSpPr>
          <p:nvPr>
            <p:ph type="title"/>
          </p:nvPr>
        </p:nvSpPr>
        <p:spPr>
          <a:xfrm>
            <a:off x="315639" y="324805"/>
            <a:ext cx="11553273" cy="6409627"/>
          </a:xfrm>
        </p:spPr>
        <p:txBody>
          <a:bodyPr vert="horz" lIns="91440" tIns="45720" rIns="91440" bIns="45720" rtlCol="0" anchor="t">
            <a:normAutofit fontScale="90000"/>
          </a:bodyPr>
          <a:lstStyle/>
          <a:p>
            <a:r>
              <a:rPr lang="en-US" sz="7200" dirty="0">
                <a:solidFill>
                  <a:schemeClr val="tx1"/>
                </a:solidFill>
              </a:rPr>
              <a:t>Questions</a:t>
            </a:r>
            <a:br>
              <a:rPr lang="en-US" sz="7200" dirty="0">
                <a:solidFill>
                  <a:schemeClr val="tx1"/>
                </a:solidFill>
              </a:rPr>
            </a:br>
            <a:r>
              <a:rPr lang="en-US" sz="7200" dirty="0">
                <a:solidFill>
                  <a:schemeClr val="tx1"/>
                </a:solidFill>
              </a:rPr>
              <a:t>Comments</a:t>
            </a:r>
            <a:br>
              <a:rPr lang="en-US" sz="7200" dirty="0">
                <a:solidFill>
                  <a:schemeClr val="tx1"/>
                </a:solidFill>
              </a:rPr>
            </a:br>
            <a:r>
              <a:rPr lang="en-US" sz="7200" dirty="0">
                <a:solidFill>
                  <a:schemeClr val="tx1"/>
                </a:solidFill>
              </a:rPr>
              <a:t>Compliments</a:t>
            </a:r>
            <a:br>
              <a:rPr lang="en-US" sz="7200" dirty="0">
                <a:solidFill>
                  <a:schemeClr val="tx1"/>
                </a:solidFill>
              </a:rPr>
            </a:br>
            <a:r>
              <a:rPr lang="en-US" sz="7200" dirty="0">
                <a:solidFill>
                  <a:schemeClr val="tx1"/>
                </a:solidFill>
              </a:rPr>
              <a:t>Concerns</a:t>
            </a:r>
            <a:br>
              <a:rPr lang="en-US" sz="7200" dirty="0">
                <a:solidFill>
                  <a:schemeClr val="tx1"/>
                </a:solidFill>
              </a:rPr>
            </a:br>
            <a:br>
              <a:rPr lang="en-US" sz="4000" dirty="0">
                <a:solidFill>
                  <a:schemeClr val="tx1"/>
                </a:solidFill>
              </a:rPr>
            </a:br>
            <a:r>
              <a:rPr lang="en-US" sz="2700" dirty="0">
                <a:solidFill>
                  <a:schemeClr val="tx1"/>
                </a:solidFill>
              </a:rPr>
              <a:t>Joel Burkholder, jmb7609@psu.edu</a:t>
            </a:r>
            <a:br>
              <a:rPr lang="en-US" sz="2700" dirty="0">
                <a:solidFill>
                  <a:schemeClr val="tx1"/>
                </a:solidFill>
              </a:rPr>
            </a:br>
            <a:r>
              <a:rPr lang="en-US" sz="2700" dirty="0">
                <a:solidFill>
                  <a:schemeClr val="tx1"/>
                </a:solidFill>
              </a:rPr>
              <a:t>@fromtheshelves</a:t>
            </a:r>
            <a:br>
              <a:rPr lang="en-US" sz="2700" dirty="0">
                <a:solidFill>
                  <a:schemeClr val="tx1"/>
                </a:solidFill>
              </a:rPr>
            </a:br>
            <a:br>
              <a:rPr lang="en-US" sz="2700" dirty="0">
                <a:solidFill>
                  <a:schemeClr val="tx1"/>
                </a:solidFill>
              </a:rPr>
            </a:br>
            <a:r>
              <a:rPr lang="en-US" sz="2700" dirty="0">
                <a:solidFill>
                  <a:schemeClr val="tx1"/>
                </a:solidFill>
              </a:rPr>
              <a:t>Kat Phillips, kec5013@psu.edu</a:t>
            </a:r>
            <a:br>
              <a:rPr lang="en-US" sz="2700" dirty="0">
                <a:solidFill>
                  <a:schemeClr val="tx1"/>
                </a:solidFill>
              </a:rPr>
            </a:br>
            <a:r>
              <a:rPr lang="en-US" sz="2700" dirty="0">
                <a:solidFill>
                  <a:schemeClr val="tx1"/>
                </a:solidFill>
              </a:rPr>
              <a:t>@724PhillipsK</a:t>
            </a:r>
            <a:br>
              <a:rPr lang="en-US" sz="2700" dirty="0">
                <a:solidFill>
                  <a:schemeClr val="tx1"/>
                </a:solidFill>
              </a:rPr>
            </a:br>
            <a:br>
              <a:rPr lang="en-US" sz="2700" dirty="0">
                <a:solidFill>
                  <a:schemeClr val="tx1"/>
                </a:solidFill>
              </a:rPr>
            </a:br>
            <a:r>
              <a:rPr lang="en-US" sz="2700" dirty="0">
                <a:solidFill>
                  <a:schemeClr val="tx1"/>
                </a:solidFill>
              </a:rPr>
              <a:t>#ifiapply</a:t>
            </a:r>
            <a:endParaRPr lang="en-US" sz="7200" dirty="0">
              <a:solidFill>
                <a:schemeClr val="tx1"/>
              </a:solidFill>
            </a:endParaRPr>
          </a:p>
        </p:txBody>
      </p:sp>
      <p:sp>
        <p:nvSpPr>
          <p:cNvPr id="28" name="Rectangle 27">
            <a:extLst>
              <a:ext uri="{FF2B5EF4-FFF2-40B4-BE49-F238E27FC236}">
                <a16:creationId xmlns:a16="http://schemas.microsoft.com/office/drawing/2014/main" id="{AA61CCAC-6875-474C-8E9E-F57ABF078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47" y="4704862"/>
            <a:ext cx="12191999" cy="2155484"/>
          </a:xfrm>
          <a:prstGeom prst="rect">
            <a:avLst/>
          </a:prstGeom>
          <a:gradFill flip="none" rotWithShape="1">
            <a:gsLst>
              <a:gs pos="59000">
                <a:schemeClr val="tx1">
                  <a:alpha val="3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8643525"/>
      </p:ext>
    </p:extLst>
  </p:cSld>
  <p:clrMapOvr>
    <a:masterClrMapping/>
  </p:clrMapOvr>
</p:sld>
</file>

<file path=ppt/theme/theme1.xml><?xml version="1.0" encoding="utf-8"?>
<a:theme xmlns:a="http://schemas.openxmlformats.org/drawingml/2006/main" name="1_RetrospectVTI">
  <a:themeElements>
    <a:clrScheme name="Custom 34">
      <a:dk1>
        <a:sysClr val="windowText" lastClr="000000"/>
      </a:dk1>
      <a:lt1>
        <a:sysClr val="window" lastClr="FFFFFF"/>
      </a:lt1>
      <a:dk2>
        <a:srgbClr val="39302A"/>
      </a:dk2>
      <a:lt2>
        <a:srgbClr val="E5DEDB"/>
      </a:lt2>
      <a:accent1>
        <a:srgbClr val="EC7016"/>
      </a:accent1>
      <a:accent2>
        <a:srgbClr val="F8931D"/>
      </a:accent2>
      <a:accent3>
        <a:srgbClr val="CE8D3E"/>
      </a:accent3>
      <a:accent4>
        <a:srgbClr val="E64823"/>
      </a:accent4>
      <a:accent5>
        <a:srgbClr val="FFCA08"/>
      </a:accent5>
      <a:accent6>
        <a:srgbClr val="9C6A6A"/>
      </a:accent6>
      <a:hlink>
        <a:srgbClr val="2998E3"/>
      </a:hlink>
      <a:folHlink>
        <a:srgbClr val="7F723D"/>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ppt/theme/themeOverride2.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5B1FD9-3BB6-4DA9-A089-3B68C2323D4F}">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638A3B04-B0F3-4C12-A722-52B5CF6D9723}">
  <ds:schemaRefs>
    <ds:schemaRef ds:uri="http://schemas.microsoft.com/sharepoint/v3/contenttype/forms"/>
  </ds:schemaRefs>
</ds:datastoreItem>
</file>

<file path=customXml/itemProps3.xml><?xml version="1.0" encoding="utf-8"?>
<ds:datastoreItem xmlns:ds="http://schemas.openxmlformats.org/officeDocument/2006/customXml" ds:itemID="{1747A963-53E0-44AF-AF13-963FE676C6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55</TotalTime>
  <Words>1786</Words>
  <Application>Microsoft Office PowerPoint</Application>
  <PresentationFormat>Widescreen</PresentationFormat>
  <Paragraphs>174</Paragraphs>
  <Slides>20</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Bookman Old Style</vt:lpstr>
      <vt:lpstr>Calibri</vt:lpstr>
      <vt:lpstr>Franklin Gothic Book</vt:lpstr>
      <vt:lpstr>Times New Roman</vt:lpstr>
      <vt:lpstr>1_RetrospectVTI</vt:lpstr>
      <vt:lpstr>A Wolf in Sheep’s Clothing:  Genre Blurring and Fake News</vt:lpstr>
      <vt:lpstr>Objectives</vt:lpstr>
      <vt:lpstr>Activity 1: What makes this source seem like it is news?</vt:lpstr>
      <vt:lpstr>PowerPoint Presentation</vt:lpstr>
      <vt:lpstr>Genre Blurring</vt:lpstr>
      <vt:lpstr>Rhetorical Approach to Source Evaluation</vt:lpstr>
      <vt:lpstr>The Elements of Journalism</vt:lpstr>
      <vt:lpstr>Misinformation and Disinformation (including fake news)</vt:lpstr>
      <vt:lpstr>Satire or Parody</vt:lpstr>
      <vt:lpstr>False Context</vt:lpstr>
      <vt:lpstr>Imposter Content</vt:lpstr>
      <vt:lpstr>Fabricated Content</vt:lpstr>
      <vt:lpstr>Conventions of Journalism</vt:lpstr>
      <vt:lpstr>Let’s Discuss:  InfoWars </vt:lpstr>
      <vt:lpstr>Confirmation &amp; Cognitive biases</vt:lpstr>
      <vt:lpstr>IF I APPLY</vt:lpstr>
      <vt:lpstr>Critical Thinking with IF I APPLY</vt:lpstr>
      <vt:lpstr>How could cognitive or confirmation biases factor into the selection and evaluation of a blog post?</vt:lpstr>
      <vt:lpstr>Activity 2</vt:lpstr>
      <vt:lpstr>Questions Comments Compliments Concerns  Joel Burkholder, jmb7609@psu.edu @fromtheshelves  Kat Phillips, kec5013@psu.edu @724PhillipsK  #ifiapply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Wolf in Sheep’s Clothing:  Genre Blurring and Fake News</dc:title>
  <dc:creator>Phillips, Kathleen Elizabeth</dc:creator>
  <cp:lastModifiedBy>Phillips, Kathleen Elizabeth</cp:lastModifiedBy>
  <cp:revision>9</cp:revision>
  <dcterms:created xsi:type="dcterms:W3CDTF">2021-01-18T20:17:32Z</dcterms:created>
  <dcterms:modified xsi:type="dcterms:W3CDTF">2021-01-19T02:31:55Z</dcterms:modified>
</cp:coreProperties>
</file>