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62"/>
  </p:notesMasterIdLst>
  <p:sldIdLst>
    <p:sldId id="256" r:id="rId2"/>
    <p:sldId id="257" r:id="rId3"/>
    <p:sldId id="292" r:id="rId4"/>
    <p:sldId id="259" r:id="rId5"/>
    <p:sldId id="260" r:id="rId6"/>
    <p:sldId id="261" r:id="rId7"/>
    <p:sldId id="262" r:id="rId8"/>
    <p:sldId id="293" r:id="rId9"/>
    <p:sldId id="264" r:id="rId10"/>
    <p:sldId id="263" r:id="rId11"/>
    <p:sldId id="306" r:id="rId12"/>
    <p:sldId id="294" r:id="rId13"/>
    <p:sldId id="295" r:id="rId14"/>
    <p:sldId id="310" r:id="rId15"/>
    <p:sldId id="296" r:id="rId16"/>
    <p:sldId id="311" r:id="rId17"/>
    <p:sldId id="297" r:id="rId18"/>
    <p:sldId id="312" r:id="rId19"/>
    <p:sldId id="298" r:id="rId20"/>
    <p:sldId id="313" r:id="rId21"/>
    <p:sldId id="299" r:id="rId22"/>
    <p:sldId id="300" r:id="rId23"/>
    <p:sldId id="316" r:id="rId24"/>
    <p:sldId id="302" r:id="rId25"/>
    <p:sldId id="303" r:id="rId26"/>
    <p:sldId id="304" r:id="rId27"/>
    <p:sldId id="305" r:id="rId28"/>
    <p:sldId id="301" r:id="rId29"/>
    <p:sldId id="265" r:id="rId30"/>
    <p:sldId id="267" r:id="rId31"/>
    <p:sldId id="266"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309" r:id="rId47"/>
    <p:sldId id="307" r:id="rId48"/>
    <p:sldId id="308" r:id="rId49"/>
    <p:sldId id="314" r:id="rId50"/>
    <p:sldId id="315" r:id="rId51"/>
    <p:sldId id="282" r:id="rId52"/>
    <p:sldId id="283" r:id="rId53"/>
    <p:sldId id="284" r:id="rId54"/>
    <p:sldId id="285" r:id="rId55"/>
    <p:sldId id="286" r:id="rId56"/>
    <p:sldId id="287" r:id="rId57"/>
    <p:sldId id="288" r:id="rId58"/>
    <p:sldId id="289" r:id="rId59"/>
    <p:sldId id="290" r:id="rId60"/>
    <p:sldId id="291" r:id="rId6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04"/>
  </p:normalViewPr>
  <p:slideViewPr>
    <p:cSldViewPr snapToGrid="0">
      <p:cViewPr varScale="1">
        <p:scale>
          <a:sx n="96" d="100"/>
          <a:sy n="96" d="100"/>
        </p:scale>
        <p:origin x="154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68155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36" name="Google Shape;136;p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2" name="Google Shape;142;p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4" name="Google Shape;154;p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0" name="Google Shape;16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9" name="Google Shape;16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9" name="Google Shape;17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2" name="Google Shape;202;p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6" name="Google Shape;196;p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the assumptions we make about the people in the picture given the background; discuss the</a:t>
            </a:r>
            <a:r>
              <a:rPr lang="en-US" baseline="0" dirty="0"/>
              <a:t> photo’s controversy and how the people claimed they were feeling at the time. </a:t>
            </a:r>
            <a:endParaRPr lang="en-US" dirty="0"/>
          </a:p>
        </p:txBody>
      </p:sp>
      <p:sp>
        <p:nvSpPr>
          <p:cNvPr id="4" name="Slide Number Placeholder 3"/>
          <p:cNvSpPr>
            <a:spLocks noGrp="1"/>
          </p:cNvSpPr>
          <p:nvPr>
            <p:ph type="sldNum" sz="quarter" idx="10"/>
          </p:nvPr>
        </p:nvSpPr>
        <p:spPr/>
        <p:txBody>
          <a:bodyPr/>
          <a:lstStyle/>
          <a:p>
            <a:fld id="{8C61E5E8-22A5-2C4F-A54D-4136E2FE1340}" type="slidenum">
              <a:rPr lang="en-US" smtClean="0"/>
              <a:t>13</a:t>
            </a:fld>
            <a:endParaRPr lang="en-US"/>
          </a:p>
        </p:txBody>
      </p:sp>
    </p:spTree>
    <p:extLst>
      <p:ext uri="{BB962C8B-B14F-4D97-AF65-F5344CB8AC3E}">
        <p14:creationId xmlns:p14="http://schemas.microsoft.com/office/powerpoint/2010/main" val="3188233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2295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how the impact</a:t>
            </a:r>
            <a:r>
              <a:rPr lang="en-US" baseline="0" dirty="0"/>
              <a:t> of this picture changed as views of the earth went form none to many over time. </a:t>
            </a:r>
            <a:endParaRPr lang="en-US" dirty="0"/>
          </a:p>
        </p:txBody>
      </p:sp>
      <p:sp>
        <p:nvSpPr>
          <p:cNvPr id="4" name="Slide Number Placeholder 3"/>
          <p:cNvSpPr>
            <a:spLocks noGrp="1"/>
          </p:cNvSpPr>
          <p:nvPr>
            <p:ph type="sldNum" sz="quarter" idx="10"/>
          </p:nvPr>
        </p:nvSpPr>
        <p:spPr/>
        <p:txBody>
          <a:bodyPr/>
          <a:lstStyle/>
          <a:p>
            <a:fld id="{8C61E5E8-22A5-2C4F-A54D-4136E2FE1340}" type="slidenum">
              <a:rPr lang="en-US" smtClean="0"/>
              <a:t>17</a:t>
            </a:fld>
            <a:endParaRPr lang="en-US"/>
          </a:p>
        </p:txBody>
      </p:sp>
    </p:spTree>
    <p:extLst>
      <p:ext uri="{BB962C8B-B14F-4D97-AF65-F5344CB8AC3E}">
        <p14:creationId xmlns:p14="http://schemas.microsoft.com/office/powerpoint/2010/main" val="3834662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a233a8c19_0_1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 name="Google Shape;208;g3a233a8c19_0_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9" name="Google Shape;209;g3a233a8c19_0_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29</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2" name="Google Shape;222;p1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6" name="Google Shape;216;p1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i="0" u="none" strike="noStrike" cap="none">
                <a:solidFill>
                  <a:schemeClr val="dk1"/>
                </a:solidFill>
                <a:latin typeface="Calibri"/>
                <a:ea typeface="Calibri"/>
                <a:cs typeface="Calibri"/>
                <a:sym typeface="Calibri"/>
              </a:rPr>
              <a:t>Sample questions: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On what evidence is this claim based?</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 Is this source reliable?</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Is there a compromise solution?</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Who benefits from this position?</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What is the likelihood that is true?</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Are there exceptions to consider? </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What is a counter-argument to this claim?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29" name="Google Shape;229;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32</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35" name="Google Shape;235;p1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1" name="Google Shape;241;p1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7" name="Google Shape;247;p1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3" name="Google Shape;253;p1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a233a8c19_0_2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Google Shape;259;g3a233a8c19_0_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0" name="Google Shape;260;g3a233a8c19_0_2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37</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7" name="Google Shape;267;p1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3" name="Google Shape;273;p1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9" name="Google Shape;279;p1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5" name="Google Shape;285;p2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1" name="Google Shape;291;p2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7" name="Google Shape;297;p2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3" name="Google Shape;303;p2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a233a8c19_0_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9" name="Google Shape;309;g3a233a8c19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0" name="Google Shape;310;g3a233a8c19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45</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7" name="Google Shape;317;p2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23" name="Google Shape;323;p2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29" name="Google Shape;329;p2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35" name="Google Shape;335;p2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41" name="Google Shape;341;p2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47" name="Google Shape;347;p2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53" name="Google Shape;353;p3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59" name="Google Shape;359;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69" name="Google Shape;369;p3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75" name="Google Shape;375;p3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grpSp>
        <p:nvGrpSpPr>
          <p:cNvPr id="16" name="Google Shape;16;p2"/>
          <p:cNvGrpSpPr/>
          <p:nvPr/>
        </p:nvGrpSpPr>
        <p:grpSpPr>
          <a:xfrm>
            <a:off x="-1" y="3379694"/>
            <a:ext cx="7543801" cy="2604247"/>
            <a:chOff x="-1" y="3379694"/>
            <a:chExt cx="7543801" cy="2604247"/>
          </a:xfrm>
        </p:grpSpPr>
        <p:grpSp>
          <p:nvGrpSpPr>
            <p:cNvPr id="17" name="Google Shape;17;p2"/>
            <p:cNvGrpSpPr/>
            <p:nvPr/>
          </p:nvGrpSpPr>
          <p:grpSpPr>
            <a:xfrm>
              <a:off x="-1" y="3379694"/>
              <a:ext cx="7543801" cy="2604247"/>
              <a:chOff x="-1" y="3379694"/>
              <a:chExt cx="7543801" cy="2604247"/>
            </a:xfrm>
          </p:grpSpPr>
          <p:sp>
            <p:nvSpPr>
              <p:cNvPr id="18" name="Google Shape;18;p2"/>
              <p:cNvSpPr/>
              <p:nvPr/>
            </p:nvSpPr>
            <p:spPr>
              <a:xfrm rot="10800000" flipH="1">
                <a:off x="-1" y="3393141"/>
                <a:ext cx="7543800" cy="2590800"/>
              </a:xfrm>
              <a:prstGeom prst="snip1Rect">
                <a:avLst>
                  <a:gd name="adj" fmla="val 7379"/>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cxnSp>
            <p:nvCxnSpPr>
              <p:cNvPr id="19" name="Google Shape;19;p2"/>
              <p:cNvCxnSpPr/>
              <p:nvPr/>
            </p:nvCxnSpPr>
            <p:spPr>
              <a:xfrm>
                <a:off x="0" y="3379694"/>
                <a:ext cx="7543800" cy="2377"/>
              </a:xfrm>
              <a:prstGeom prst="straightConnector1">
                <a:avLst/>
              </a:prstGeom>
              <a:noFill/>
              <a:ln w="28575" cap="flat" cmpd="sng">
                <a:solidFill>
                  <a:schemeClr val="accent1"/>
                </a:solidFill>
                <a:prstDash val="solid"/>
                <a:round/>
                <a:headEnd type="none" w="sm" len="sm"/>
                <a:tailEnd type="none" w="sm" len="sm"/>
              </a:ln>
            </p:spPr>
          </p:cxnSp>
        </p:grpSp>
        <p:sp>
          <p:nvSpPr>
            <p:cNvPr id="20" name="Google Shape;20;p2"/>
            <p:cNvSpPr/>
            <p:nvPr/>
          </p:nvSpPr>
          <p:spPr>
            <a:xfrm>
              <a:off x="6817659" y="3621741"/>
              <a:ext cx="394447" cy="394447"/>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grpSp>
      <p:sp>
        <p:nvSpPr>
          <p:cNvPr id="21" name="Google Shape;21;p2"/>
          <p:cNvSpPr txBox="1">
            <a:spLocks noGrp="1"/>
          </p:cNvSpPr>
          <p:nvPr>
            <p:ph type="ctrTitle"/>
          </p:nvPr>
        </p:nvSpPr>
        <p:spPr>
          <a:xfrm>
            <a:off x="1371600" y="3913281"/>
            <a:ext cx="5867400" cy="14700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Clr>
                <a:srgbClr val="164575"/>
              </a:buClr>
              <a:buSzPts val="4600"/>
              <a:buFont typeface="Corbel"/>
              <a:buNone/>
              <a:defRPr sz="46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2"/>
          <p:cNvSpPr txBox="1">
            <a:spLocks noGrp="1"/>
          </p:cNvSpPr>
          <p:nvPr>
            <p:ph type="subTitle" idx="1"/>
          </p:nvPr>
        </p:nvSpPr>
        <p:spPr>
          <a:xfrm>
            <a:off x="1371600" y="5396753"/>
            <a:ext cx="5867400" cy="573741"/>
          </a:xfrm>
          <a:prstGeom prst="rect">
            <a:avLst/>
          </a:prstGeom>
          <a:noFill/>
          <a:ln>
            <a:noFill/>
          </a:ln>
        </p:spPr>
        <p:txBody>
          <a:bodyPr spcFirstLastPara="1" wrap="square" lIns="91425" tIns="45700" rIns="91425" bIns="45700" anchor="t" anchorCtr="0"/>
          <a:lstStyle>
            <a:lvl1pPr marR="0" lvl="0" algn="r" rtl="0">
              <a:spcBef>
                <a:spcPts val="0"/>
              </a:spcBef>
              <a:spcAft>
                <a:spcPts val="0"/>
              </a:spcAft>
              <a:buClr>
                <a:schemeClr val="accent1"/>
              </a:buClr>
              <a:buSzPts val="1260"/>
              <a:buFont typeface="Noto Sans Symbols"/>
              <a:buNone/>
              <a:defRPr sz="1400" b="0" i="0" u="none" strike="noStrike" cap="none">
                <a:solidFill>
                  <a:srgbClr val="164575"/>
                </a:solidFill>
                <a:latin typeface="Corbel"/>
                <a:ea typeface="Corbel"/>
                <a:cs typeface="Corbel"/>
                <a:sym typeface="Corbel"/>
              </a:defRPr>
            </a:lvl1pPr>
            <a:lvl2pPr marR="0" lvl="1" algn="ctr" rtl="0">
              <a:spcBef>
                <a:spcPts val="600"/>
              </a:spcBef>
              <a:spcAft>
                <a:spcPts val="0"/>
              </a:spcAft>
              <a:buClr>
                <a:schemeClr val="accent1"/>
              </a:buClr>
              <a:buSzPts val="1800"/>
              <a:buFont typeface="Noto Sans Symbols"/>
              <a:buNone/>
              <a:defRPr sz="2000" b="0" i="0" u="none" strike="noStrike" cap="none">
                <a:solidFill>
                  <a:srgbClr val="888D97"/>
                </a:solidFill>
                <a:latin typeface="Corbel"/>
                <a:ea typeface="Corbel"/>
                <a:cs typeface="Corbel"/>
                <a:sym typeface="Corbel"/>
              </a:defRPr>
            </a:lvl2pPr>
            <a:lvl3pPr marR="0" lvl="2"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3pPr>
            <a:lvl4pPr marR="0" lvl="3"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4pPr>
            <a:lvl5pPr marR="0" lvl="4"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5pPr>
            <a:lvl6pPr marR="0" lvl="5"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6pPr>
            <a:lvl7pPr marR="0" lvl="6"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7pPr>
            <a:lvl8pPr marR="0" lvl="7"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8pPr>
            <a:lvl9pPr marR="0" lvl="8"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9pPr>
          </a:lstStyle>
          <a:p>
            <a:endParaRPr/>
          </a:p>
        </p:txBody>
      </p:sp>
      <p:sp>
        <p:nvSpPr>
          <p:cNvPr id="23" name="Google Shape;23;p2"/>
          <p:cNvSpPr txBox="1">
            <a:spLocks noGrp="1"/>
          </p:cNvSpPr>
          <p:nvPr>
            <p:ph type="dt" idx="10"/>
          </p:nvPr>
        </p:nvSpPr>
        <p:spPr>
          <a:xfrm rot="-5400000">
            <a:off x="-734076" y="4503737"/>
            <a:ext cx="2057400" cy="365125"/>
          </a:xfrm>
          <a:prstGeom prst="rect">
            <a:avLst/>
          </a:prstGeom>
          <a:noFill/>
          <a:ln>
            <a:noFill/>
          </a:ln>
        </p:spPr>
        <p:txBody>
          <a:bodyPr spcFirstLastPara="1" wrap="square" lIns="91425" tIns="0" rIns="91425" bIns="0" anchor="b" anchorCtr="0"/>
          <a:lstStyle>
            <a:lvl1pPr marR="0" lvl="0" algn="l" rtl="0">
              <a:spcBef>
                <a:spcPts val="0"/>
              </a:spcBef>
              <a:spcAft>
                <a:spcPts val="0"/>
              </a:spcAft>
              <a:buSzPts val="1400"/>
              <a:buNone/>
              <a:defRPr sz="1400" b="1" i="0" u="none" strike="noStrike" cap="none">
                <a:solidFill>
                  <a:srgbClr val="7F7F7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24" name="Google Shape;24;p2"/>
          <p:cNvSpPr txBox="1">
            <a:spLocks noGrp="1"/>
          </p:cNvSpPr>
          <p:nvPr>
            <p:ph type="ftr" idx="11"/>
          </p:nvPr>
        </p:nvSpPr>
        <p:spPr>
          <a:xfrm rot="-5400000">
            <a:off x="-356811" y="4503737"/>
            <a:ext cx="2057397" cy="365125"/>
          </a:xfrm>
          <a:prstGeom prst="rect">
            <a:avLst/>
          </a:prstGeom>
          <a:noFill/>
          <a:ln>
            <a:noFill/>
          </a:ln>
        </p:spPr>
        <p:txBody>
          <a:bodyPr spcFirstLastPara="1" wrap="square" lIns="91425" tIns="0" rIns="91425" bIns="0" anchor="t" anchorCtr="0"/>
          <a:lstStyle>
            <a:lvl1pPr marR="0" lvl="0" algn="l" rtl="0">
              <a:spcBef>
                <a:spcPts val="0"/>
              </a:spcBef>
              <a:spcAft>
                <a:spcPts val="0"/>
              </a:spcAft>
              <a:buSzPts val="1400"/>
              <a:buNone/>
              <a:defRPr sz="1100" b="1" i="0" u="none" strike="noStrike" cap="none">
                <a:solidFill>
                  <a:srgbClr val="BFBFB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p:nvPr/>
        </p:nvSpPr>
        <p:spPr>
          <a:xfrm rot="10800000" flipH="1">
            <a:off x="228600" y="1707776"/>
            <a:ext cx="8686800" cy="4908176"/>
          </a:xfrm>
          <a:prstGeom prst="snip2DiagRect">
            <a:avLst>
              <a:gd name="adj1" fmla="val 0"/>
              <a:gd name="adj2" fmla="val 400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sp>
        <p:nvSpPr>
          <p:cNvPr id="27" name="Google Shape;27;p3"/>
          <p:cNvSpPr/>
          <p:nvPr/>
        </p:nvSpPr>
        <p:spPr>
          <a:xfrm rot="10800000" flipH="1">
            <a:off x="228600" y="228597"/>
            <a:ext cx="8686800" cy="1277473"/>
          </a:xfrm>
          <a:prstGeom prst="snip2DiagRect">
            <a:avLst>
              <a:gd name="adj1" fmla="val 0"/>
              <a:gd name="adj2" fmla="val 1167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sp>
        <p:nvSpPr>
          <p:cNvPr id="28" name="Google Shape;28;p3"/>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3"/>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30" name="Google Shape;30;p3"/>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31" name="Google Shape;31;p3"/>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32" name="Google Shape;32;p3"/>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i="0" u="none" strike="noStrike" cap="none">
                <a:solidFill>
                  <a:srgbClr val="A5A5A5"/>
                </a:solidFill>
                <a:latin typeface="Corbel"/>
                <a:ea typeface="Corbel"/>
                <a:cs typeface="Corbel"/>
                <a:sym typeface="Corbel"/>
              </a:defRPr>
            </a:lvl1pPr>
            <a:lvl2pPr marL="0" marR="0" lvl="1" indent="0" algn="ctr" rtl="0">
              <a:spcBef>
                <a:spcPts val="0"/>
              </a:spcBef>
              <a:buNone/>
              <a:defRPr sz="1100" b="1" i="0" u="none" strike="noStrike" cap="none">
                <a:solidFill>
                  <a:srgbClr val="A5A5A5"/>
                </a:solidFill>
                <a:latin typeface="Corbel"/>
                <a:ea typeface="Corbel"/>
                <a:cs typeface="Corbel"/>
                <a:sym typeface="Corbel"/>
              </a:defRPr>
            </a:lvl2pPr>
            <a:lvl3pPr marL="0" marR="0" lvl="2" indent="0" algn="ctr" rtl="0">
              <a:spcBef>
                <a:spcPts val="0"/>
              </a:spcBef>
              <a:buNone/>
              <a:defRPr sz="1100" b="1" i="0" u="none" strike="noStrike" cap="none">
                <a:solidFill>
                  <a:srgbClr val="A5A5A5"/>
                </a:solidFill>
                <a:latin typeface="Corbel"/>
                <a:ea typeface="Corbel"/>
                <a:cs typeface="Corbel"/>
                <a:sym typeface="Corbel"/>
              </a:defRPr>
            </a:lvl3pPr>
            <a:lvl4pPr marL="0" marR="0" lvl="3" indent="0" algn="ctr" rtl="0">
              <a:spcBef>
                <a:spcPts val="0"/>
              </a:spcBef>
              <a:buNone/>
              <a:defRPr sz="1100" b="1" i="0" u="none" strike="noStrike" cap="none">
                <a:solidFill>
                  <a:srgbClr val="A5A5A5"/>
                </a:solidFill>
                <a:latin typeface="Corbel"/>
                <a:ea typeface="Corbel"/>
                <a:cs typeface="Corbel"/>
                <a:sym typeface="Corbel"/>
              </a:defRPr>
            </a:lvl4pPr>
            <a:lvl5pPr marL="0" marR="0" lvl="4" indent="0" algn="ctr" rtl="0">
              <a:spcBef>
                <a:spcPts val="0"/>
              </a:spcBef>
              <a:buNone/>
              <a:defRPr sz="1100" b="1" i="0" u="none" strike="noStrike" cap="none">
                <a:solidFill>
                  <a:srgbClr val="A5A5A5"/>
                </a:solidFill>
                <a:latin typeface="Corbel"/>
                <a:ea typeface="Corbel"/>
                <a:cs typeface="Corbel"/>
                <a:sym typeface="Corbel"/>
              </a:defRPr>
            </a:lvl5pPr>
            <a:lvl6pPr marL="0" marR="0" lvl="5" indent="0" algn="ctr" rtl="0">
              <a:spcBef>
                <a:spcPts val="0"/>
              </a:spcBef>
              <a:buNone/>
              <a:defRPr sz="1100" b="1" i="0" u="none" strike="noStrike" cap="none">
                <a:solidFill>
                  <a:srgbClr val="A5A5A5"/>
                </a:solidFill>
                <a:latin typeface="Corbel"/>
                <a:ea typeface="Corbel"/>
                <a:cs typeface="Corbel"/>
                <a:sym typeface="Corbel"/>
              </a:defRPr>
            </a:lvl6pPr>
            <a:lvl7pPr marL="0" marR="0" lvl="6" indent="0" algn="ctr" rtl="0">
              <a:spcBef>
                <a:spcPts val="0"/>
              </a:spcBef>
              <a:buNone/>
              <a:defRPr sz="1100" b="1" i="0" u="none" strike="noStrike" cap="none">
                <a:solidFill>
                  <a:srgbClr val="A5A5A5"/>
                </a:solidFill>
                <a:latin typeface="Corbel"/>
                <a:ea typeface="Corbel"/>
                <a:cs typeface="Corbel"/>
                <a:sym typeface="Corbel"/>
              </a:defRPr>
            </a:lvl7pPr>
            <a:lvl8pPr marL="0" marR="0" lvl="7" indent="0" algn="ctr" rtl="0">
              <a:spcBef>
                <a:spcPts val="0"/>
              </a:spcBef>
              <a:buNone/>
              <a:defRPr sz="1100" b="1" i="0" u="none" strike="noStrike" cap="none">
                <a:solidFill>
                  <a:srgbClr val="A5A5A5"/>
                </a:solidFill>
                <a:latin typeface="Corbel"/>
                <a:ea typeface="Corbel"/>
                <a:cs typeface="Corbel"/>
                <a:sym typeface="Corbel"/>
              </a:defRPr>
            </a:lvl8pPr>
            <a:lvl9pPr marL="0" marR="0" lvl="8" indent="0" algn="ctr" rtl="0">
              <a:spcBef>
                <a:spcPts val="0"/>
              </a:spcBef>
              <a:buNone/>
              <a:defRPr sz="1100" b="1" i="0" u="none" strike="noStrike" cap="none">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4"/>
          <p:cNvSpPr/>
          <p:nvPr/>
        </p:nvSpPr>
        <p:spPr>
          <a:xfrm rot="10800000" flipH="1">
            <a:off x="228600" y="228601"/>
            <a:ext cx="8686800" cy="6387352"/>
          </a:xfrm>
          <a:prstGeom prst="snip2DiagRect">
            <a:avLst>
              <a:gd name="adj1" fmla="val 0"/>
              <a:gd name="adj2" fmla="val 2529"/>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sp>
        <p:nvSpPr>
          <p:cNvPr id="35" name="Google Shape;35;p4"/>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36" name="Google Shape;36;p4"/>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37" name="Google Shape;37;p4"/>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i="0" u="none" strike="noStrike" cap="none">
                <a:solidFill>
                  <a:srgbClr val="A5A5A5"/>
                </a:solidFill>
                <a:latin typeface="Corbel"/>
                <a:ea typeface="Corbel"/>
                <a:cs typeface="Corbel"/>
                <a:sym typeface="Corbel"/>
              </a:defRPr>
            </a:lvl1pPr>
            <a:lvl2pPr marL="0" marR="0" lvl="1" indent="0" algn="ctr" rtl="0">
              <a:spcBef>
                <a:spcPts val="0"/>
              </a:spcBef>
              <a:buNone/>
              <a:defRPr sz="1100" b="1" i="0" u="none" strike="noStrike" cap="none">
                <a:solidFill>
                  <a:srgbClr val="A5A5A5"/>
                </a:solidFill>
                <a:latin typeface="Corbel"/>
                <a:ea typeface="Corbel"/>
                <a:cs typeface="Corbel"/>
                <a:sym typeface="Corbel"/>
              </a:defRPr>
            </a:lvl2pPr>
            <a:lvl3pPr marL="0" marR="0" lvl="2" indent="0" algn="ctr" rtl="0">
              <a:spcBef>
                <a:spcPts val="0"/>
              </a:spcBef>
              <a:buNone/>
              <a:defRPr sz="1100" b="1" i="0" u="none" strike="noStrike" cap="none">
                <a:solidFill>
                  <a:srgbClr val="A5A5A5"/>
                </a:solidFill>
                <a:latin typeface="Corbel"/>
                <a:ea typeface="Corbel"/>
                <a:cs typeface="Corbel"/>
                <a:sym typeface="Corbel"/>
              </a:defRPr>
            </a:lvl3pPr>
            <a:lvl4pPr marL="0" marR="0" lvl="3" indent="0" algn="ctr" rtl="0">
              <a:spcBef>
                <a:spcPts val="0"/>
              </a:spcBef>
              <a:buNone/>
              <a:defRPr sz="1100" b="1" i="0" u="none" strike="noStrike" cap="none">
                <a:solidFill>
                  <a:srgbClr val="A5A5A5"/>
                </a:solidFill>
                <a:latin typeface="Corbel"/>
                <a:ea typeface="Corbel"/>
                <a:cs typeface="Corbel"/>
                <a:sym typeface="Corbel"/>
              </a:defRPr>
            </a:lvl4pPr>
            <a:lvl5pPr marL="0" marR="0" lvl="4" indent="0" algn="ctr" rtl="0">
              <a:spcBef>
                <a:spcPts val="0"/>
              </a:spcBef>
              <a:buNone/>
              <a:defRPr sz="1100" b="1" i="0" u="none" strike="noStrike" cap="none">
                <a:solidFill>
                  <a:srgbClr val="A5A5A5"/>
                </a:solidFill>
                <a:latin typeface="Corbel"/>
                <a:ea typeface="Corbel"/>
                <a:cs typeface="Corbel"/>
                <a:sym typeface="Corbel"/>
              </a:defRPr>
            </a:lvl5pPr>
            <a:lvl6pPr marL="0" marR="0" lvl="5" indent="0" algn="ctr" rtl="0">
              <a:spcBef>
                <a:spcPts val="0"/>
              </a:spcBef>
              <a:buNone/>
              <a:defRPr sz="1100" b="1" i="0" u="none" strike="noStrike" cap="none">
                <a:solidFill>
                  <a:srgbClr val="A5A5A5"/>
                </a:solidFill>
                <a:latin typeface="Corbel"/>
                <a:ea typeface="Corbel"/>
                <a:cs typeface="Corbel"/>
                <a:sym typeface="Corbel"/>
              </a:defRPr>
            </a:lvl6pPr>
            <a:lvl7pPr marL="0" marR="0" lvl="6" indent="0" algn="ctr" rtl="0">
              <a:spcBef>
                <a:spcPts val="0"/>
              </a:spcBef>
              <a:buNone/>
              <a:defRPr sz="1100" b="1" i="0" u="none" strike="noStrike" cap="none">
                <a:solidFill>
                  <a:srgbClr val="A5A5A5"/>
                </a:solidFill>
                <a:latin typeface="Corbel"/>
                <a:ea typeface="Corbel"/>
                <a:cs typeface="Corbel"/>
                <a:sym typeface="Corbel"/>
              </a:defRPr>
            </a:lvl7pPr>
            <a:lvl8pPr marL="0" marR="0" lvl="7" indent="0" algn="ctr" rtl="0">
              <a:spcBef>
                <a:spcPts val="0"/>
              </a:spcBef>
              <a:buNone/>
              <a:defRPr sz="1100" b="1" i="0" u="none" strike="noStrike" cap="none">
                <a:solidFill>
                  <a:srgbClr val="A5A5A5"/>
                </a:solidFill>
                <a:latin typeface="Corbel"/>
                <a:ea typeface="Corbel"/>
                <a:cs typeface="Corbel"/>
                <a:sym typeface="Corbel"/>
              </a:defRPr>
            </a:lvl8pPr>
            <a:lvl9pPr marL="0" marR="0" lvl="8" indent="0" algn="ctr" rtl="0">
              <a:spcBef>
                <a:spcPts val="0"/>
              </a:spcBef>
              <a:buNone/>
              <a:defRPr sz="1100" b="1" i="0" u="none" strike="noStrike" cap="none">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with Picture">
  <p:cSld name="Title Slide with Picture">
    <p:spTree>
      <p:nvGrpSpPr>
        <p:cNvPr id="1" name="Shape 38"/>
        <p:cNvGrpSpPr/>
        <p:nvPr/>
      </p:nvGrpSpPr>
      <p:grpSpPr>
        <a:xfrm>
          <a:off x="0" y="0"/>
          <a:ext cx="0" cy="0"/>
          <a:chOff x="0" y="0"/>
          <a:chExt cx="0" cy="0"/>
        </a:xfrm>
      </p:grpSpPr>
      <p:grpSp>
        <p:nvGrpSpPr>
          <p:cNvPr id="39" name="Google Shape;39;p5"/>
          <p:cNvGrpSpPr/>
          <p:nvPr/>
        </p:nvGrpSpPr>
        <p:grpSpPr>
          <a:xfrm>
            <a:off x="-1" y="3379694"/>
            <a:ext cx="7543801" cy="2604247"/>
            <a:chOff x="-1" y="3379694"/>
            <a:chExt cx="7543801" cy="2604247"/>
          </a:xfrm>
        </p:grpSpPr>
        <p:grpSp>
          <p:nvGrpSpPr>
            <p:cNvPr id="40" name="Google Shape;40;p5"/>
            <p:cNvGrpSpPr/>
            <p:nvPr/>
          </p:nvGrpSpPr>
          <p:grpSpPr>
            <a:xfrm>
              <a:off x="-1" y="3379694"/>
              <a:ext cx="7543801" cy="2604247"/>
              <a:chOff x="-1" y="3379694"/>
              <a:chExt cx="7543801" cy="2604247"/>
            </a:xfrm>
          </p:grpSpPr>
          <p:sp>
            <p:nvSpPr>
              <p:cNvPr id="41" name="Google Shape;41;p5"/>
              <p:cNvSpPr/>
              <p:nvPr/>
            </p:nvSpPr>
            <p:spPr>
              <a:xfrm rot="10800000" flipH="1">
                <a:off x="-1" y="3393141"/>
                <a:ext cx="7543800" cy="2590800"/>
              </a:xfrm>
              <a:prstGeom prst="snip1Rect">
                <a:avLst>
                  <a:gd name="adj" fmla="val 7379"/>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cxnSp>
            <p:nvCxnSpPr>
              <p:cNvPr id="42" name="Google Shape;42;p5"/>
              <p:cNvCxnSpPr/>
              <p:nvPr/>
            </p:nvCxnSpPr>
            <p:spPr>
              <a:xfrm>
                <a:off x="0" y="3379694"/>
                <a:ext cx="7543800" cy="2377"/>
              </a:xfrm>
              <a:prstGeom prst="straightConnector1">
                <a:avLst/>
              </a:prstGeom>
              <a:noFill/>
              <a:ln w="28575" cap="flat" cmpd="sng">
                <a:solidFill>
                  <a:schemeClr val="accent1"/>
                </a:solidFill>
                <a:prstDash val="solid"/>
                <a:round/>
                <a:headEnd type="none" w="sm" len="sm"/>
                <a:tailEnd type="none" w="sm" len="sm"/>
              </a:ln>
            </p:spPr>
          </p:cxnSp>
        </p:grpSp>
        <p:sp>
          <p:nvSpPr>
            <p:cNvPr id="43" name="Google Shape;43;p5"/>
            <p:cNvSpPr/>
            <p:nvPr/>
          </p:nvSpPr>
          <p:spPr>
            <a:xfrm>
              <a:off x="6817659" y="3621741"/>
              <a:ext cx="394447" cy="394447"/>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grpSp>
      <p:sp>
        <p:nvSpPr>
          <p:cNvPr id="44" name="Google Shape;44;p5"/>
          <p:cNvSpPr txBox="1">
            <a:spLocks noGrp="1"/>
          </p:cNvSpPr>
          <p:nvPr>
            <p:ph type="ctrTitle"/>
          </p:nvPr>
        </p:nvSpPr>
        <p:spPr>
          <a:xfrm>
            <a:off x="1371600" y="3913281"/>
            <a:ext cx="5867400" cy="14700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Clr>
                <a:srgbClr val="164575"/>
              </a:buClr>
              <a:buSzPts val="4600"/>
              <a:buFont typeface="Corbel"/>
              <a:buNone/>
              <a:defRPr sz="46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5"/>
          <p:cNvSpPr txBox="1">
            <a:spLocks noGrp="1"/>
          </p:cNvSpPr>
          <p:nvPr>
            <p:ph type="subTitle" idx="1"/>
          </p:nvPr>
        </p:nvSpPr>
        <p:spPr>
          <a:xfrm>
            <a:off x="1371600" y="5396753"/>
            <a:ext cx="5867400" cy="573741"/>
          </a:xfrm>
          <a:prstGeom prst="rect">
            <a:avLst/>
          </a:prstGeom>
          <a:noFill/>
          <a:ln>
            <a:noFill/>
          </a:ln>
        </p:spPr>
        <p:txBody>
          <a:bodyPr spcFirstLastPara="1" wrap="square" lIns="91425" tIns="45700" rIns="91425" bIns="45700" anchor="t" anchorCtr="0"/>
          <a:lstStyle>
            <a:lvl1pPr marR="0" lvl="0" algn="r" rtl="0">
              <a:spcBef>
                <a:spcPts val="0"/>
              </a:spcBef>
              <a:spcAft>
                <a:spcPts val="0"/>
              </a:spcAft>
              <a:buClr>
                <a:schemeClr val="accent1"/>
              </a:buClr>
              <a:buSzPts val="1260"/>
              <a:buFont typeface="Noto Sans Symbols"/>
              <a:buNone/>
              <a:defRPr sz="1400" b="0" i="0" u="none" strike="noStrike" cap="none">
                <a:solidFill>
                  <a:srgbClr val="164575"/>
                </a:solidFill>
                <a:latin typeface="Corbel"/>
                <a:ea typeface="Corbel"/>
                <a:cs typeface="Corbel"/>
                <a:sym typeface="Corbel"/>
              </a:defRPr>
            </a:lvl1pPr>
            <a:lvl2pPr marR="0" lvl="1" algn="ctr" rtl="0">
              <a:spcBef>
                <a:spcPts val="600"/>
              </a:spcBef>
              <a:spcAft>
                <a:spcPts val="0"/>
              </a:spcAft>
              <a:buClr>
                <a:schemeClr val="accent1"/>
              </a:buClr>
              <a:buSzPts val="1800"/>
              <a:buFont typeface="Noto Sans Symbols"/>
              <a:buNone/>
              <a:defRPr sz="2000" b="0" i="0" u="none" strike="noStrike" cap="none">
                <a:solidFill>
                  <a:srgbClr val="888D97"/>
                </a:solidFill>
                <a:latin typeface="Corbel"/>
                <a:ea typeface="Corbel"/>
                <a:cs typeface="Corbel"/>
                <a:sym typeface="Corbel"/>
              </a:defRPr>
            </a:lvl2pPr>
            <a:lvl3pPr marR="0" lvl="2"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3pPr>
            <a:lvl4pPr marR="0" lvl="3"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4pPr>
            <a:lvl5pPr marR="0" lvl="4" algn="ctr"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5pPr>
            <a:lvl6pPr marR="0" lvl="5"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6pPr>
            <a:lvl7pPr marR="0" lvl="6"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7pPr>
            <a:lvl8pPr marR="0" lvl="7"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8pPr>
            <a:lvl9pPr marR="0" lvl="8" algn="ctr" rtl="0">
              <a:spcBef>
                <a:spcPts val="36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9pPr>
          </a:lstStyle>
          <a:p>
            <a:endParaRPr/>
          </a:p>
        </p:txBody>
      </p:sp>
      <p:sp>
        <p:nvSpPr>
          <p:cNvPr id="46" name="Google Shape;46;p5"/>
          <p:cNvSpPr txBox="1">
            <a:spLocks noGrp="1"/>
          </p:cNvSpPr>
          <p:nvPr>
            <p:ph type="dt" idx="10"/>
          </p:nvPr>
        </p:nvSpPr>
        <p:spPr>
          <a:xfrm rot="-5400000">
            <a:off x="-734076" y="4503737"/>
            <a:ext cx="2057400" cy="365125"/>
          </a:xfrm>
          <a:prstGeom prst="rect">
            <a:avLst/>
          </a:prstGeom>
          <a:noFill/>
          <a:ln>
            <a:noFill/>
          </a:ln>
        </p:spPr>
        <p:txBody>
          <a:bodyPr spcFirstLastPara="1" wrap="square" lIns="91425" tIns="0" rIns="91425" bIns="0" anchor="b" anchorCtr="0"/>
          <a:lstStyle>
            <a:lvl1pPr marR="0" lvl="0" algn="l" rtl="0">
              <a:spcBef>
                <a:spcPts val="0"/>
              </a:spcBef>
              <a:spcAft>
                <a:spcPts val="0"/>
              </a:spcAft>
              <a:buSzPts val="1400"/>
              <a:buNone/>
              <a:defRPr sz="1400" b="1">
                <a:solidFill>
                  <a:srgbClr val="7F7F7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47" name="Google Shape;47;p5"/>
          <p:cNvSpPr txBox="1">
            <a:spLocks noGrp="1"/>
          </p:cNvSpPr>
          <p:nvPr>
            <p:ph type="ftr" idx="11"/>
          </p:nvPr>
        </p:nvSpPr>
        <p:spPr>
          <a:xfrm rot="-5400000">
            <a:off x="-356811" y="4503737"/>
            <a:ext cx="2057397" cy="365125"/>
          </a:xfrm>
          <a:prstGeom prst="rect">
            <a:avLst/>
          </a:prstGeom>
          <a:noFill/>
          <a:ln>
            <a:noFill/>
          </a:ln>
        </p:spPr>
        <p:txBody>
          <a:bodyPr spcFirstLastPara="1" wrap="square" lIns="91425" tIns="0" rIns="91425" bIns="0" anchor="t" anchorCtr="0"/>
          <a:lstStyle>
            <a:lvl1pPr marR="0" lvl="0" algn="l" rtl="0">
              <a:spcBef>
                <a:spcPts val="0"/>
              </a:spcBef>
              <a:spcAft>
                <a:spcPts val="0"/>
              </a:spcAft>
              <a:buSzPts val="1400"/>
              <a:buNone/>
              <a:defRPr sz="1100" b="1">
                <a:solidFill>
                  <a:srgbClr val="BFBFB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48" name="Google Shape;48;p5"/>
          <p:cNvSpPr>
            <a:spLocks noGrp="1"/>
          </p:cNvSpPr>
          <p:nvPr>
            <p:ph type="pic" idx="2"/>
          </p:nvPr>
        </p:nvSpPr>
        <p:spPr>
          <a:xfrm>
            <a:off x="0" y="676835"/>
            <a:ext cx="7543800" cy="2587752"/>
          </a:xfrm>
          <a:prstGeom prst="rect">
            <a:avLst/>
          </a:prstGeom>
          <a:noFill/>
          <a:ln>
            <a:noFill/>
          </a:ln>
          <a:effectLst>
            <a:outerShdw blurRad="50800" dist="63500" dir="2700000" algn="tl" rotWithShape="0">
              <a:srgbClr val="000000">
                <a:alpha val="49803"/>
              </a:srgbClr>
            </a:outerShdw>
          </a:effectLst>
        </p:spPr>
        <p:txBody>
          <a:bodyPr spcFirstLastPara="1" wrap="square" lIns="91425" tIns="45700" rIns="91425" bIns="45700" anchor="t" anchorCtr="0"/>
          <a:lstStyle>
            <a:lvl1pPr marR="0" lvl="0" algn="l" rtl="0">
              <a:spcBef>
                <a:spcPts val="200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R="0" lvl="1"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R="0" lvl="2"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R="0" lvl="3"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R="0" lvl="4"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R="0" lvl="5"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R="0" lvl="6"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R="0" lvl="7"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R="0" lvl="8"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6"/>
          <p:cNvGrpSpPr/>
          <p:nvPr/>
        </p:nvGrpSpPr>
        <p:grpSpPr>
          <a:xfrm flipH="1">
            <a:off x="1600199" y="2126877"/>
            <a:ext cx="7543801" cy="2604247"/>
            <a:chOff x="-1" y="3379694"/>
            <a:chExt cx="7543801" cy="2604247"/>
          </a:xfrm>
        </p:grpSpPr>
        <p:grpSp>
          <p:nvGrpSpPr>
            <p:cNvPr id="51" name="Google Shape;51;p6"/>
            <p:cNvGrpSpPr/>
            <p:nvPr/>
          </p:nvGrpSpPr>
          <p:grpSpPr>
            <a:xfrm>
              <a:off x="-1" y="3379694"/>
              <a:ext cx="7543801" cy="2604247"/>
              <a:chOff x="-1" y="3379694"/>
              <a:chExt cx="7543801" cy="2604247"/>
            </a:xfrm>
          </p:grpSpPr>
          <p:sp>
            <p:nvSpPr>
              <p:cNvPr id="52" name="Google Shape;52;p6"/>
              <p:cNvSpPr/>
              <p:nvPr/>
            </p:nvSpPr>
            <p:spPr>
              <a:xfrm rot="10800000" flipH="1">
                <a:off x="-1" y="3393141"/>
                <a:ext cx="7543800" cy="2590800"/>
              </a:xfrm>
              <a:prstGeom prst="snip1Rect">
                <a:avLst>
                  <a:gd name="adj" fmla="val 7379"/>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cxnSp>
            <p:nvCxnSpPr>
              <p:cNvPr id="53" name="Google Shape;53;p6"/>
              <p:cNvCxnSpPr/>
              <p:nvPr/>
            </p:nvCxnSpPr>
            <p:spPr>
              <a:xfrm>
                <a:off x="0" y="3379694"/>
                <a:ext cx="7543800" cy="2377"/>
              </a:xfrm>
              <a:prstGeom prst="straightConnector1">
                <a:avLst/>
              </a:prstGeom>
              <a:noFill/>
              <a:ln w="28575" cap="flat" cmpd="sng">
                <a:solidFill>
                  <a:schemeClr val="accent1"/>
                </a:solidFill>
                <a:prstDash val="solid"/>
                <a:round/>
                <a:headEnd type="none" w="sm" len="sm"/>
                <a:tailEnd type="none" w="sm" len="sm"/>
              </a:ln>
            </p:spPr>
          </p:cxnSp>
        </p:grpSp>
        <p:sp>
          <p:nvSpPr>
            <p:cNvPr id="54" name="Google Shape;54;p6"/>
            <p:cNvSpPr/>
            <p:nvPr/>
          </p:nvSpPr>
          <p:spPr>
            <a:xfrm flipH="1">
              <a:off x="228599" y="3621741"/>
              <a:ext cx="394447" cy="394447"/>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grpSp>
      <p:sp>
        <p:nvSpPr>
          <p:cNvPr id="55" name="Google Shape;55;p6"/>
          <p:cNvSpPr txBox="1">
            <a:spLocks noGrp="1"/>
          </p:cNvSpPr>
          <p:nvPr>
            <p:ph type="title"/>
          </p:nvPr>
        </p:nvSpPr>
        <p:spPr>
          <a:xfrm>
            <a:off x="1736105" y="2653553"/>
            <a:ext cx="5870448" cy="1472184"/>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4600"/>
              <a:buFont typeface="Corbel"/>
              <a:buNone/>
              <a:defRPr sz="46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Google Shape;56;p6"/>
          <p:cNvSpPr txBox="1">
            <a:spLocks noGrp="1"/>
          </p:cNvSpPr>
          <p:nvPr>
            <p:ph type="body" idx="1"/>
          </p:nvPr>
        </p:nvSpPr>
        <p:spPr>
          <a:xfrm>
            <a:off x="1736105" y="4134881"/>
            <a:ext cx="5870448" cy="576072"/>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accent1"/>
              </a:buClr>
              <a:buSzPts val="1260"/>
              <a:buFont typeface="Noto Sans Symbols"/>
              <a:buNone/>
              <a:defRPr sz="1400" b="0" i="0" u="none" strike="noStrike" cap="none">
                <a:solidFill>
                  <a:srgbClr val="164575"/>
                </a:solidFill>
                <a:latin typeface="Corbel"/>
                <a:ea typeface="Corbel"/>
                <a:cs typeface="Corbel"/>
                <a:sym typeface="Corbel"/>
              </a:defRPr>
            </a:lvl1pPr>
            <a:lvl2pPr marL="914400" marR="0" lvl="1" indent="-228600" algn="l" rtl="0">
              <a:spcBef>
                <a:spcPts val="600"/>
              </a:spcBef>
              <a:spcAft>
                <a:spcPts val="0"/>
              </a:spcAft>
              <a:buClr>
                <a:schemeClr val="accent1"/>
              </a:buClr>
              <a:buSzPts val="1620"/>
              <a:buFont typeface="Noto Sans Symbols"/>
              <a:buNone/>
              <a:defRPr sz="1800" b="0" i="0" u="none" strike="noStrike" cap="none">
                <a:solidFill>
                  <a:srgbClr val="888D97"/>
                </a:solidFill>
                <a:latin typeface="Corbel"/>
                <a:ea typeface="Corbel"/>
                <a:cs typeface="Corbel"/>
                <a:sym typeface="Corbel"/>
              </a:defRPr>
            </a:lvl2pPr>
            <a:lvl3pPr marL="1371600" marR="0" lvl="2" indent="-228600" algn="l" rtl="0">
              <a:spcBef>
                <a:spcPts val="600"/>
              </a:spcBef>
              <a:spcAft>
                <a:spcPts val="0"/>
              </a:spcAft>
              <a:buClr>
                <a:schemeClr val="accent1"/>
              </a:buClr>
              <a:buSzPts val="1440"/>
              <a:buFont typeface="Noto Sans Symbols"/>
              <a:buNone/>
              <a:defRPr sz="1600" b="0" i="0" u="none" strike="noStrike" cap="none">
                <a:solidFill>
                  <a:srgbClr val="888D97"/>
                </a:solidFill>
                <a:latin typeface="Corbel"/>
                <a:ea typeface="Corbel"/>
                <a:cs typeface="Corbel"/>
                <a:sym typeface="Corbel"/>
              </a:defRPr>
            </a:lvl3pPr>
            <a:lvl4pPr marL="1828800" marR="0" lvl="3" indent="-228600" algn="l" rtl="0">
              <a:spcBef>
                <a:spcPts val="60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4pPr>
            <a:lvl5pPr marL="2286000" marR="0" lvl="4" indent="-228600" algn="l" rtl="0">
              <a:spcBef>
                <a:spcPts val="60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5pPr>
            <a:lvl6pPr marL="2743200" marR="0" lvl="5" indent="-228600" algn="l" rtl="0">
              <a:spcBef>
                <a:spcPts val="28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6pPr>
            <a:lvl7pPr marL="3200400" marR="0" lvl="6" indent="-228600" algn="l" rtl="0">
              <a:spcBef>
                <a:spcPts val="28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7pPr>
            <a:lvl8pPr marL="3657600" marR="0" lvl="7" indent="-228600" algn="l" rtl="0">
              <a:spcBef>
                <a:spcPts val="28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8pPr>
            <a:lvl9pPr marL="4114800" marR="0" lvl="8" indent="-228600" algn="l" rtl="0">
              <a:spcBef>
                <a:spcPts val="280"/>
              </a:spcBef>
              <a:spcAft>
                <a:spcPts val="0"/>
              </a:spcAft>
              <a:buClr>
                <a:schemeClr val="accent1"/>
              </a:buClr>
              <a:buSzPts val="1260"/>
              <a:buFont typeface="Noto Sans Symbols"/>
              <a:buNone/>
              <a:defRPr sz="1400" b="0" i="0" u="none" strike="noStrike" cap="none">
                <a:solidFill>
                  <a:srgbClr val="888D97"/>
                </a:solidFill>
                <a:latin typeface="Corbel"/>
                <a:ea typeface="Corbel"/>
                <a:cs typeface="Corbel"/>
                <a:sym typeface="Corbel"/>
              </a:defRPr>
            </a:lvl9pPr>
          </a:lstStyle>
          <a:p>
            <a:endParaRPr/>
          </a:p>
        </p:txBody>
      </p:sp>
      <p:sp>
        <p:nvSpPr>
          <p:cNvPr id="57" name="Google Shape;57;p6"/>
          <p:cNvSpPr txBox="1">
            <a:spLocks noGrp="1"/>
          </p:cNvSpPr>
          <p:nvPr>
            <p:ph type="ftr" idx="11"/>
          </p:nvPr>
        </p:nvSpPr>
        <p:spPr>
          <a:xfrm rot="-5400000">
            <a:off x="8033590" y="3475037"/>
            <a:ext cx="1828801" cy="365125"/>
          </a:xfrm>
          <a:prstGeom prst="rect">
            <a:avLst/>
          </a:prstGeom>
          <a:noFill/>
          <a:ln>
            <a:noFill/>
          </a:ln>
        </p:spPr>
        <p:txBody>
          <a:bodyPr spcFirstLastPara="1" wrap="square" lIns="91425" tIns="0" rIns="91425" bIns="0" anchor="t" anchorCtr="0"/>
          <a:lstStyle>
            <a:lvl1pPr marR="0" lvl="0" algn="l" rtl="0">
              <a:spcBef>
                <a:spcPts val="0"/>
              </a:spcBef>
              <a:spcAft>
                <a:spcPts val="0"/>
              </a:spcAft>
              <a:buSzPts val="1400"/>
              <a:buNone/>
              <a:defRPr sz="1100" b="1">
                <a:solidFill>
                  <a:srgbClr val="BFBFB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58" name="Google Shape;58;p6"/>
          <p:cNvSpPr txBox="1">
            <a:spLocks noGrp="1"/>
          </p:cNvSpPr>
          <p:nvPr>
            <p:ph type="dt" idx="10"/>
          </p:nvPr>
        </p:nvSpPr>
        <p:spPr>
          <a:xfrm rot="-5400000">
            <a:off x="7658009" y="3475037"/>
            <a:ext cx="1828800" cy="365125"/>
          </a:xfrm>
          <a:prstGeom prst="rect">
            <a:avLst/>
          </a:prstGeom>
          <a:noFill/>
          <a:ln>
            <a:noFill/>
          </a:ln>
        </p:spPr>
        <p:txBody>
          <a:bodyPr spcFirstLastPara="1" wrap="square" lIns="91425" tIns="0" rIns="91425" bIns="0" anchor="b" anchorCtr="0"/>
          <a:lstStyle>
            <a:lvl1pPr marR="0" lvl="0" algn="l" rtl="0">
              <a:spcBef>
                <a:spcPts val="0"/>
              </a:spcBef>
              <a:spcAft>
                <a:spcPts val="0"/>
              </a:spcAft>
              <a:buSzPts val="1400"/>
              <a:buNone/>
              <a:defRPr sz="1400" b="1">
                <a:solidFill>
                  <a:srgbClr val="7F7F7F"/>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7"/>
          <p:cNvSpPr/>
          <p:nvPr/>
        </p:nvSpPr>
        <p:spPr>
          <a:xfrm rot="10800000" flipH="1">
            <a:off x="228600" y="1707776"/>
            <a:ext cx="8686800" cy="4908176"/>
          </a:xfrm>
          <a:prstGeom prst="snip2DiagRect">
            <a:avLst>
              <a:gd name="adj1" fmla="val 0"/>
              <a:gd name="adj2" fmla="val 400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61" name="Google Shape;61;p7"/>
          <p:cNvSpPr/>
          <p:nvPr/>
        </p:nvSpPr>
        <p:spPr>
          <a:xfrm rot="10800000" flipH="1">
            <a:off x="228600" y="228597"/>
            <a:ext cx="8686800" cy="1277473"/>
          </a:xfrm>
          <a:prstGeom prst="snip2DiagRect">
            <a:avLst>
              <a:gd name="adj1" fmla="val 0"/>
              <a:gd name="adj2" fmla="val 1167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62" name="Google Shape;62;p7"/>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7"/>
          <p:cNvSpPr txBox="1">
            <a:spLocks noGrp="1"/>
          </p:cNvSpPr>
          <p:nvPr>
            <p:ph type="body" idx="1"/>
          </p:nvPr>
        </p:nvSpPr>
        <p:spPr>
          <a:xfrm>
            <a:off x="779461" y="1981201"/>
            <a:ext cx="3657600" cy="3975100"/>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64" name="Google Shape;64;p7"/>
          <p:cNvSpPr txBox="1">
            <a:spLocks noGrp="1"/>
          </p:cNvSpPr>
          <p:nvPr>
            <p:ph type="body" idx="2"/>
          </p:nvPr>
        </p:nvSpPr>
        <p:spPr>
          <a:xfrm>
            <a:off x="4705351" y="1981201"/>
            <a:ext cx="3657600" cy="3975100"/>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65" name="Google Shape;65;p7"/>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66" name="Google Shape;66;p7"/>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67" name="Google Shape;67;p7"/>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sp>
        <p:nvSpPr>
          <p:cNvPr id="69" name="Google Shape;69;p8"/>
          <p:cNvSpPr/>
          <p:nvPr/>
        </p:nvSpPr>
        <p:spPr>
          <a:xfrm rot="10800000" flipH="1">
            <a:off x="228600" y="1707776"/>
            <a:ext cx="8686800" cy="4908176"/>
          </a:xfrm>
          <a:prstGeom prst="snip2DiagRect">
            <a:avLst>
              <a:gd name="adj1" fmla="val 0"/>
              <a:gd name="adj2" fmla="val 400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70" name="Google Shape;70;p8"/>
          <p:cNvSpPr/>
          <p:nvPr/>
        </p:nvSpPr>
        <p:spPr>
          <a:xfrm rot="10800000" flipH="1">
            <a:off x="228600" y="228597"/>
            <a:ext cx="8686800" cy="1277473"/>
          </a:xfrm>
          <a:prstGeom prst="snip2DiagRect">
            <a:avLst>
              <a:gd name="adj1" fmla="val 0"/>
              <a:gd name="adj2" fmla="val 1167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71" name="Google Shape;71;p8"/>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 name="Google Shape;72;p8"/>
          <p:cNvSpPr txBox="1">
            <a:spLocks noGrp="1"/>
          </p:cNvSpPr>
          <p:nvPr>
            <p:ph type="body" idx="1"/>
          </p:nvPr>
        </p:nvSpPr>
        <p:spPr>
          <a:xfrm>
            <a:off x="779463" y="1852426"/>
            <a:ext cx="3657600" cy="868362"/>
          </a:xfrm>
          <a:prstGeom prst="rect">
            <a:avLst/>
          </a:prstGeom>
          <a:noFill/>
          <a:ln>
            <a:noFill/>
          </a:ln>
        </p:spPr>
        <p:txBody>
          <a:bodyPr spcFirstLastPara="1" wrap="square" lIns="91425" tIns="45700" rIns="91425" bIns="45700" anchor="ctr" anchorCtr="0"/>
          <a:lstStyle>
            <a:lvl1pPr marL="457200" marR="0" lvl="0" indent="-228600" algn="ctr" rtl="0">
              <a:spcBef>
                <a:spcPts val="0"/>
              </a:spcBef>
              <a:spcAft>
                <a:spcPts val="0"/>
              </a:spcAft>
              <a:buClr>
                <a:schemeClr val="accent1"/>
              </a:buClr>
              <a:buSzPts val="2340"/>
              <a:buFont typeface="Noto Sans Symbols"/>
              <a:buNone/>
              <a:defRPr sz="2600" b="1" i="0" u="none" strike="noStrike" cap="none">
                <a:solidFill>
                  <a:schemeClr val="accent1"/>
                </a:solidFill>
                <a:latin typeface="Corbel"/>
                <a:ea typeface="Corbel"/>
                <a:cs typeface="Corbel"/>
                <a:sym typeface="Corbel"/>
              </a:defRPr>
            </a:lvl1pPr>
            <a:lvl2pPr marL="914400" marR="0" lvl="1" indent="-228600" algn="l" rtl="0">
              <a:spcBef>
                <a:spcPts val="600"/>
              </a:spcBef>
              <a:spcAft>
                <a:spcPts val="0"/>
              </a:spcAft>
              <a:buClr>
                <a:schemeClr val="accent1"/>
              </a:buClr>
              <a:buSzPts val="1800"/>
              <a:buFont typeface="Noto Sans Symbols"/>
              <a:buNone/>
              <a:defRPr sz="2000" b="1" i="0" u="none" strike="noStrike" cap="none">
                <a:solidFill>
                  <a:srgbClr val="164575"/>
                </a:solidFill>
                <a:latin typeface="Corbel"/>
                <a:ea typeface="Corbel"/>
                <a:cs typeface="Corbel"/>
                <a:sym typeface="Corbel"/>
              </a:defRPr>
            </a:lvl2pPr>
            <a:lvl3pPr marL="1371600" marR="0" lvl="2" indent="-228600" algn="l" rtl="0">
              <a:spcBef>
                <a:spcPts val="600"/>
              </a:spcBef>
              <a:spcAft>
                <a:spcPts val="0"/>
              </a:spcAft>
              <a:buClr>
                <a:schemeClr val="accent1"/>
              </a:buClr>
              <a:buSzPts val="1620"/>
              <a:buFont typeface="Noto Sans Symbols"/>
              <a:buNone/>
              <a:defRPr sz="1800" b="1" i="0" u="none" strike="noStrike" cap="none">
                <a:solidFill>
                  <a:srgbClr val="164575"/>
                </a:solidFill>
                <a:latin typeface="Corbel"/>
                <a:ea typeface="Corbel"/>
                <a:cs typeface="Corbel"/>
                <a:sym typeface="Corbel"/>
              </a:defRPr>
            </a:lvl3pPr>
            <a:lvl4pPr marL="1828800" marR="0" lvl="3" indent="-228600" algn="l" rtl="0">
              <a:spcBef>
                <a:spcPts val="60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4pPr>
            <a:lvl5pPr marL="2286000" marR="0" lvl="4" indent="-228600" algn="l" rtl="0">
              <a:spcBef>
                <a:spcPts val="60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5pPr>
            <a:lvl6pPr marL="2743200" marR="0" lvl="5"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6pPr>
            <a:lvl7pPr marL="3200400" marR="0" lvl="6"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7pPr>
            <a:lvl8pPr marL="3657600" marR="0" lvl="7"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8pPr>
            <a:lvl9pPr marL="4114800" marR="0" lvl="8"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9pPr>
          </a:lstStyle>
          <a:p>
            <a:endParaRPr/>
          </a:p>
        </p:txBody>
      </p:sp>
      <p:sp>
        <p:nvSpPr>
          <p:cNvPr id="73" name="Google Shape;73;p8"/>
          <p:cNvSpPr txBox="1">
            <a:spLocks noGrp="1"/>
          </p:cNvSpPr>
          <p:nvPr>
            <p:ph type="body" idx="2"/>
          </p:nvPr>
        </p:nvSpPr>
        <p:spPr>
          <a:xfrm>
            <a:off x="779463" y="2743200"/>
            <a:ext cx="3657600" cy="3213100"/>
          </a:xfrm>
          <a:prstGeom prst="rect">
            <a:avLst/>
          </a:prstGeom>
          <a:noFill/>
          <a:ln>
            <a:noFill/>
          </a:ln>
        </p:spPr>
        <p:txBody>
          <a:bodyPr spcFirstLastPara="1" wrap="square" lIns="91425" tIns="45700" rIns="91425" bIns="45700" anchor="t" anchorCtr="0"/>
          <a:lstStyle>
            <a:lvl1pPr marL="457200" marR="0" lvl="0" indent="-342900" algn="l" rtl="0">
              <a:spcBef>
                <a:spcPts val="20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1pPr>
            <a:lvl2pPr marL="914400" marR="0" lvl="1"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74" name="Google Shape;74;p8"/>
          <p:cNvSpPr txBox="1">
            <a:spLocks noGrp="1"/>
          </p:cNvSpPr>
          <p:nvPr>
            <p:ph type="body" idx="3"/>
          </p:nvPr>
        </p:nvSpPr>
        <p:spPr>
          <a:xfrm>
            <a:off x="4705351" y="1852426"/>
            <a:ext cx="3657600" cy="868362"/>
          </a:xfrm>
          <a:prstGeom prst="rect">
            <a:avLst/>
          </a:prstGeom>
          <a:noFill/>
          <a:ln>
            <a:noFill/>
          </a:ln>
        </p:spPr>
        <p:txBody>
          <a:bodyPr spcFirstLastPara="1" wrap="square" lIns="91425" tIns="45700" rIns="91425" bIns="45700" anchor="ctr" anchorCtr="0"/>
          <a:lstStyle>
            <a:lvl1pPr marL="457200" marR="0" lvl="0" indent="-228600" algn="ctr" rtl="0">
              <a:spcBef>
                <a:spcPts val="0"/>
              </a:spcBef>
              <a:spcAft>
                <a:spcPts val="0"/>
              </a:spcAft>
              <a:buClr>
                <a:schemeClr val="accent1"/>
              </a:buClr>
              <a:buSzPts val="2340"/>
              <a:buFont typeface="Noto Sans Symbols"/>
              <a:buNone/>
              <a:defRPr sz="2600" b="1" i="0" u="none" strike="noStrike" cap="none">
                <a:solidFill>
                  <a:schemeClr val="accent1"/>
                </a:solidFill>
                <a:latin typeface="Corbel"/>
                <a:ea typeface="Corbel"/>
                <a:cs typeface="Corbel"/>
                <a:sym typeface="Corbel"/>
              </a:defRPr>
            </a:lvl1pPr>
            <a:lvl2pPr marL="914400" marR="0" lvl="1" indent="-228600" algn="l" rtl="0">
              <a:spcBef>
                <a:spcPts val="600"/>
              </a:spcBef>
              <a:spcAft>
                <a:spcPts val="0"/>
              </a:spcAft>
              <a:buClr>
                <a:schemeClr val="accent1"/>
              </a:buClr>
              <a:buSzPts val="1800"/>
              <a:buFont typeface="Noto Sans Symbols"/>
              <a:buNone/>
              <a:defRPr sz="2000" b="1" i="0" u="none" strike="noStrike" cap="none">
                <a:solidFill>
                  <a:srgbClr val="164575"/>
                </a:solidFill>
                <a:latin typeface="Corbel"/>
                <a:ea typeface="Corbel"/>
                <a:cs typeface="Corbel"/>
                <a:sym typeface="Corbel"/>
              </a:defRPr>
            </a:lvl2pPr>
            <a:lvl3pPr marL="1371600" marR="0" lvl="2" indent="-228600" algn="l" rtl="0">
              <a:spcBef>
                <a:spcPts val="600"/>
              </a:spcBef>
              <a:spcAft>
                <a:spcPts val="0"/>
              </a:spcAft>
              <a:buClr>
                <a:schemeClr val="accent1"/>
              </a:buClr>
              <a:buSzPts val="1620"/>
              <a:buFont typeface="Noto Sans Symbols"/>
              <a:buNone/>
              <a:defRPr sz="1800" b="1" i="0" u="none" strike="noStrike" cap="none">
                <a:solidFill>
                  <a:srgbClr val="164575"/>
                </a:solidFill>
                <a:latin typeface="Corbel"/>
                <a:ea typeface="Corbel"/>
                <a:cs typeface="Corbel"/>
                <a:sym typeface="Corbel"/>
              </a:defRPr>
            </a:lvl3pPr>
            <a:lvl4pPr marL="1828800" marR="0" lvl="3" indent="-228600" algn="l" rtl="0">
              <a:spcBef>
                <a:spcPts val="60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4pPr>
            <a:lvl5pPr marL="2286000" marR="0" lvl="4" indent="-228600" algn="l" rtl="0">
              <a:spcBef>
                <a:spcPts val="60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5pPr>
            <a:lvl6pPr marL="2743200" marR="0" lvl="5"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6pPr>
            <a:lvl7pPr marL="3200400" marR="0" lvl="6"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7pPr>
            <a:lvl8pPr marL="3657600" marR="0" lvl="7"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8pPr>
            <a:lvl9pPr marL="4114800" marR="0" lvl="8" indent="-228600" algn="l" rtl="0">
              <a:spcBef>
                <a:spcPts val="320"/>
              </a:spcBef>
              <a:spcAft>
                <a:spcPts val="0"/>
              </a:spcAft>
              <a:buClr>
                <a:schemeClr val="accent1"/>
              </a:buClr>
              <a:buSzPts val="1440"/>
              <a:buFont typeface="Noto Sans Symbols"/>
              <a:buNone/>
              <a:defRPr sz="1600" b="1" i="0" u="none" strike="noStrike" cap="none">
                <a:solidFill>
                  <a:srgbClr val="164575"/>
                </a:solidFill>
                <a:latin typeface="Corbel"/>
                <a:ea typeface="Corbel"/>
                <a:cs typeface="Corbel"/>
                <a:sym typeface="Corbel"/>
              </a:defRPr>
            </a:lvl9pPr>
          </a:lstStyle>
          <a:p>
            <a:endParaRPr/>
          </a:p>
        </p:txBody>
      </p:sp>
      <p:sp>
        <p:nvSpPr>
          <p:cNvPr id="75" name="Google Shape;75;p8"/>
          <p:cNvSpPr txBox="1">
            <a:spLocks noGrp="1"/>
          </p:cNvSpPr>
          <p:nvPr>
            <p:ph type="body" idx="4"/>
          </p:nvPr>
        </p:nvSpPr>
        <p:spPr>
          <a:xfrm>
            <a:off x="4705351" y="2743200"/>
            <a:ext cx="3657600" cy="3213100"/>
          </a:xfrm>
          <a:prstGeom prst="rect">
            <a:avLst/>
          </a:prstGeom>
          <a:noFill/>
          <a:ln>
            <a:noFill/>
          </a:ln>
        </p:spPr>
        <p:txBody>
          <a:bodyPr spcFirstLastPara="1" wrap="square" lIns="91425" tIns="45700" rIns="91425" bIns="45700" anchor="t" anchorCtr="0"/>
          <a:lstStyle>
            <a:lvl1pPr marL="457200" marR="0" lvl="0" indent="-342900" algn="l" rtl="0">
              <a:spcBef>
                <a:spcPts val="20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1pPr>
            <a:lvl2pPr marL="914400" marR="0" lvl="1"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76" name="Google Shape;76;p8"/>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77" name="Google Shape;77;p8"/>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78" name="Google Shape;78;p8"/>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9"/>
          <p:cNvSpPr/>
          <p:nvPr/>
        </p:nvSpPr>
        <p:spPr>
          <a:xfrm rot="10800000" flipH="1">
            <a:off x="228600" y="1707776"/>
            <a:ext cx="8686800" cy="4908176"/>
          </a:xfrm>
          <a:prstGeom prst="snip2DiagRect">
            <a:avLst>
              <a:gd name="adj1" fmla="val 0"/>
              <a:gd name="adj2" fmla="val 400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81" name="Google Shape;81;p9"/>
          <p:cNvSpPr/>
          <p:nvPr/>
        </p:nvSpPr>
        <p:spPr>
          <a:xfrm rot="10800000" flipH="1">
            <a:off x="228600" y="228597"/>
            <a:ext cx="8686800" cy="1277473"/>
          </a:xfrm>
          <a:prstGeom prst="snip2DiagRect">
            <a:avLst>
              <a:gd name="adj1" fmla="val 0"/>
              <a:gd name="adj2" fmla="val 1167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82" name="Google Shape;82;p9"/>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Google Shape;83;p9"/>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84" name="Google Shape;84;p9"/>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85" name="Google Shape;85;p9"/>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grpSp>
        <p:nvGrpSpPr>
          <p:cNvPr id="87" name="Google Shape;87;p10"/>
          <p:cNvGrpSpPr/>
          <p:nvPr/>
        </p:nvGrpSpPr>
        <p:grpSpPr>
          <a:xfrm>
            <a:off x="228600" y="228601"/>
            <a:ext cx="4251960" cy="6387352"/>
            <a:chOff x="228600" y="228601"/>
            <a:chExt cx="4251960" cy="6387352"/>
          </a:xfrm>
        </p:grpSpPr>
        <p:sp>
          <p:nvSpPr>
            <p:cNvPr id="88" name="Google Shape;88;p10"/>
            <p:cNvSpPr/>
            <p:nvPr/>
          </p:nvSpPr>
          <p:spPr>
            <a:xfrm rot="10800000" flipH="1">
              <a:off x="228600" y="228601"/>
              <a:ext cx="4251960" cy="6387352"/>
            </a:xfrm>
            <a:prstGeom prst="snip2DiagRect">
              <a:avLst>
                <a:gd name="adj1" fmla="val 0"/>
                <a:gd name="adj2" fmla="val 379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89" name="Google Shape;89;p10"/>
            <p:cNvSpPr/>
            <p:nvPr/>
          </p:nvSpPr>
          <p:spPr>
            <a:xfrm>
              <a:off x="3886200" y="432548"/>
              <a:ext cx="355002" cy="355002"/>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grpSp>
      <p:sp>
        <p:nvSpPr>
          <p:cNvPr id="90" name="Google Shape;90;p10"/>
          <p:cNvSpPr/>
          <p:nvPr/>
        </p:nvSpPr>
        <p:spPr>
          <a:xfrm rot="10800000" flipH="1">
            <a:off x="4648200" y="228601"/>
            <a:ext cx="4251960" cy="6387352"/>
          </a:xfrm>
          <a:prstGeom prst="snip2DiagRect">
            <a:avLst>
              <a:gd name="adj1" fmla="val 0"/>
              <a:gd name="adj2" fmla="val 379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91" name="Google Shape;91;p10"/>
          <p:cNvSpPr txBox="1">
            <a:spLocks noGrp="1"/>
          </p:cNvSpPr>
          <p:nvPr>
            <p:ph type="title"/>
          </p:nvPr>
        </p:nvSpPr>
        <p:spPr>
          <a:xfrm>
            <a:off x="525780" y="2177303"/>
            <a:ext cx="3657600"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3000"/>
              <a:buFont typeface="Corbel"/>
              <a:buNone/>
              <a:defRPr sz="30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 name="Google Shape;92;p10"/>
          <p:cNvSpPr txBox="1">
            <a:spLocks noGrp="1"/>
          </p:cNvSpPr>
          <p:nvPr>
            <p:ph type="body" idx="1"/>
          </p:nvPr>
        </p:nvSpPr>
        <p:spPr>
          <a:xfrm>
            <a:off x="4945380" y="609600"/>
            <a:ext cx="3657600" cy="5334000"/>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93" name="Google Shape;93;p10"/>
          <p:cNvSpPr txBox="1">
            <a:spLocks noGrp="1"/>
          </p:cNvSpPr>
          <p:nvPr>
            <p:ph type="body" idx="2"/>
          </p:nvPr>
        </p:nvSpPr>
        <p:spPr>
          <a:xfrm>
            <a:off x="525780" y="3352799"/>
            <a:ext cx="3657600" cy="2590801"/>
          </a:xfrm>
          <a:prstGeom prst="rect">
            <a:avLst/>
          </a:prstGeom>
          <a:noFill/>
          <a:ln>
            <a:noFill/>
          </a:ln>
        </p:spPr>
        <p:txBody>
          <a:bodyPr spcFirstLastPara="1" wrap="square" lIns="91425" tIns="45700" rIns="91425" bIns="45700" anchor="t" anchorCtr="0"/>
          <a:lstStyle>
            <a:lvl1pPr marL="457200" marR="0" lvl="0" indent="-228600" algn="l" rtl="0">
              <a:lnSpc>
                <a:spcPct val="110000"/>
              </a:lnSpc>
              <a:spcBef>
                <a:spcPts val="60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L="914400" marR="0" lvl="1" indent="-228600" algn="l" rtl="0">
              <a:spcBef>
                <a:spcPts val="600"/>
              </a:spcBef>
              <a:spcAft>
                <a:spcPts val="0"/>
              </a:spcAft>
              <a:buClr>
                <a:schemeClr val="accent1"/>
              </a:buClr>
              <a:buSzPts val="1080"/>
              <a:buFont typeface="Noto Sans Symbols"/>
              <a:buNone/>
              <a:defRPr sz="1200" b="0" i="0" u="none" strike="noStrike" cap="none">
                <a:solidFill>
                  <a:srgbClr val="164575"/>
                </a:solidFill>
                <a:latin typeface="Corbel"/>
                <a:ea typeface="Corbel"/>
                <a:cs typeface="Corbel"/>
                <a:sym typeface="Corbel"/>
              </a:defRPr>
            </a:lvl2pPr>
            <a:lvl3pPr marL="1371600" marR="0" lvl="2" indent="-228600" algn="l" rtl="0">
              <a:spcBef>
                <a:spcPts val="600"/>
              </a:spcBef>
              <a:spcAft>
                <a:spcPts val="0"/>
              </a:spcAft>
              <a:buClr>
                <a:schemeClr val="accent1"/>
              </a:buClr>
              <a:buSzPts val="900"/>
              <a:buFont typeface="Noto Sans Symbols"/>
              <a:buNone/>
              <a:defRPr sz="1000" b="0" i="0" u="none" strike="noStrike" cap="none">
                <a:solidFill>
                  <a:srgbClr val="164575"/>
                </a:solidFill>
                <a:latin typeface="Corbel"/>
                <a:ea typeface="Corbel"/>
                <a:cs typeface="Corbel"/>
                <a:sym typeface="Corbel"/>
              </a:defRPr>
            </a:lvl3pPr>
            <a:lvl4pPr marL="1828800" marR="0" lvl="3"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4pPr>
            <a:lvl5pPr marL="2286000" marR="0" lvl="4"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5pPr>
            <a:lvl6pPr marL="2743200" marR="0" lvl="5"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6pPr>
            <a:lvl7pPr marL="3200400" marR="0" lvl="6"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7pPr>
            <a:lvl8pPr marL="3657600" marR="0" lvl="7"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8pPr>
            <a:lvl9pPr marL="4114800" marR="0" lvl="8"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9pPr>
          </a:lstStyle>
          <a:p>
            <a:endParaRPr/>
          </a:p>
        </p:txBody>
      </p:sp>
      <p:sp>
        <p:nvSpPr>
          <p:cNvPr id="94" name="Google Shape;94;p10"/>
          <p:cNvSpPr txBox="1">
            <a:spLocks noGrp="1"/>
          </p:cNvSpPr>
          <p:nvPr>
            <p:ph type="dt" idx="10"/>
          </p:nvPr>
        </p:nvSpPr>
        <p:spPr>
          <a:xfrm>
            <a:off x="762000" y="6297706"/>
            <a:ext cx="1295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95" name="Google Shape;95;p10"/>
          <p:cNvSpPr txBox="1">
            <a:spLocks noGrp="1"/>
          </p:cNvSpPr>
          <p:nvPr>
            <p:ph type="ftr" idx="11"/>
          </p:nvPr>
        </p:nvSpPr>
        <p:spPr>
          <a:xfrm>
            <a:off x="2057400" y="6297706"/>
            <a:ext cx="2339788"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96" name="Google Shape;96;p10"/>
          <p:cNvSpPr txBox="1">
            <a:spLocks noGrp="1"/>
          </p:cNvSpPr>
          <p:nvPr>
            <p:ph type="sldNum" idx="12"/>
          </p:nvPr>
        </p:nvSpPr>
        <p:spPr>
          <a:xfrm>
            <a:off x="304800" y="6297706"/>
            <a:ext cx="443753"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100" b="1">
                <a:solidFill>
                  <a:srgbClr val="A5A5A5"/>
                </a:solidFill>
                <a:latin typeface="Corbel"/>
                <a:ea typeface="Corbel"/>
                <a:cs typeface="Corbel"/>
                <a:sym typeface="Corbel"/>
              </a:defRPr>
            </a:lvl1pPr>
            <a:lvl2pPr marL="0" marR="0" lvl="1" indent="0" algn="l" rtl="0">
              <a:spcBef>
                <a:spcPts val="0"/>
              </a:spcBef>
              <a:buNone/>
              <a:defRPr sz="1100" b="1">
                <a:solidFill>
                  <a:srgbClr val="A5A5A5"/>
                </a:solidFill>
                <a:latin typeface="Corbel"/>
                <a:ea typeface="Corbel"/>
                <a:cs typeface="Corbel"/>
                <a:sym typeface="Corbel"/>
              </a:defRPr>
            </a:lvl2pPr>
            <a:lvl3pPr marL="0" marR="0" lvl="2" indent="0" algn="l" rtl="0">
              <a:spcBef>
                <a:spcPts val="0"/>
              </a:spcBef>
              <a:buNone/>
              <a:defRPr sz="1100" b="1">
                <a:solidFill>
                  <a:srgbClr val="A5A5A5"/>
                </a:solidFill>
                <a:latin typeface="Corbel"/>
                <a:ea typeface="Corbel"/>
                <a:cs typeface="Corbel"/>
                <a:sym typeface="Corbel"/>
              </a:defRPr>
            </a:lvl3pPr>
            <a:lvl4pPr marL="0" marR="0" lvl="3" indent="0" algn="l" rtl="0">
              <a:spcBef>
                <a:spcPts val="0"/>
              </a:spcBef>
              <a:buNone/>
              <a:defRPr sz="1100" b="1">
                <a:solidFill>
                  <a:srgbClr val="A5A5A5"/>
                </a:solidFill>
                <a:latin typeface="Corbel"/>
                <a:ea typeface="Corbel"/>
                <a:cs typeface="Corbel"/>
                <a:sym typeface="Corbel"/>
              </a:defRPr>
            </a:lvl4pPr>
            <a:lvl5pPr marL="0" marR="0" lvl="4" indent="0" algn="l" rtl="0">
              <a:spcBef>
                <a:spcPts val="0"/>
              </a:spcBef>
              <a:buNone/>
              <a:defRPr sz="1100" b="1">
                <a:solidFill>
                  <a:srgbClr val="A5A5A5"/>
                </a:solidFill>
                <a:latin typeface="Corbel"/>
                <a:ea typeface="Corbel"/>
                <a:cs typeface="Corbel"/>
                <a:sym typeface="Corbel"/>
              </a:defRPr>
            </a:lvl5pPr>
            <a:lvl6pPr marL="0" marR="0" lvl="5" indent="0" algn="l" rtl="0">
              <a:spcBef>
                <a:spcPts val="0"/>
              </a:spcBef>
              <a:buNone/>
              <a:defRPr sz="1100" b="1">
                <a:solidFill>
                  <a:srgbClr val="A5A5A5"/>
                </a:solidFill>
                <a:latin typeface="Corbel"/>
                <a:ea typeface="Corbel"/>
                <a:cs typeface="Corbel"/>
                <a:sym typeface="Corbel"/>
              </a:defRPr>
            </a:lvl6pPr>
            <a:lvl7pPr marL="0" marR="0" lvl="6" indent="0" algn="l" rtl="0">
              <a:spcBef>
                <a:spcPts val="0"/>
              </a:spcBef>
              <a:buNone/>
              <a:defRPr sz="1100" b="1">
                <a:solidFill>
                  <a:srgbClr val="A5A5A5"/>
                </a:solidFill>
                <a:latin typeface="Corbel"/>
                <a:ea typeface="Corbel"/>
                <a:cs typeface="Corbel"/>
                <a:sym typeface="Corbel"/>
              </a:defRPr>
            </a:lvl7pPr>
            <a:lvl8pPr marL="0" marR="0" lvl="7" indent="0" algn="l" rtl="0">
              <a:spcBef>
                <a:spcPts val="0"/>
              </a:spcBef>
              <a:buNone/>
              <a:defRPr sz="1100" b="1">
                <a:solidFill>
                  <a:srgbClr val="A5A5A5"/>
                </a:solidFill>
                <a:latin typeface="Corbel"/>
                <a:ea typeface="Corbel"/>
                <a:cs typeface="Corbel"/>
                <a:sym typeface="Corbel"/>
              </a:defRPr>
            </a:lvl8pPr>
            <a:lvl9pPr marL="0" marR="0" lvl="8" indent="0" algn="l"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7"/>
        <p:cNvGrpSpPr/>
        <p:nvPr/>
      </p:nvGrpSpPr>
      <p:grpSpPr>
        <a:xfrm>
          <a:off x="0" y="0"/>
          <a:ext cx="0" cy="0"/>
          <a:chOff x="0" y="0"/>
          <a:chExt cx="0" cy="0"/>
        </a:xfrm>
      </p:grpSpPr>
      <p:grpSp>
        <p:nvGrpSpPr>
          <p:cNvPr id="98" name="Google Shape;98;p11"/>
          <p:cNvGrpSpPr/>
          <p:nvPr/>
        </p:nvGrpSpPr>
        <p:grpSpPr>
          <a:xfrm>
            <a:off x="228600" y="228601"/>
            <a:ext cx="4251960" cy="6387352"/>
            <a:chOff x="228600" y="228601"/>
            <a:chExt cx="4251960" cy="6387352"/>
          </a:xfrm>
        </p:grpSpPr>
        <p:sp>
          <p:nvSpPr>
            <p:cNvPr id="99" name="Google Shape;99;p11"/>
            <p:cNvSpPr/>
            <p:nvPr/>
          </p:nvSpPr>
          <p:spPr>
            <a:xfrm rot="10800000" flipH="1">
              <a:off x="228600" y="228601"/>
              <a:ext cx="4251960" cy="6387352"/>
            </a:xfrm>
            <a:prstGeom prst="snip2DiagRect">
              <a:avLst>
                <a:gd name="adj1" fmla="val 0"/>
                <a:gd name="adj2" fmla="val 379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00" name="Google Shape;100;p11"/>
            <p:cNvSpPr/>
            <p:nvPr/>
          </p:nvSpPr>
          <p:spPr>
            <a:xfrm>
              <a:off x="3886200" y="432548"/>
              <a:ext cx="355002" cy="355002"/>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grpSp>
      <p:sp>
        <p:nvSpPr>
          <p:cNvPr id="101" name="Google Shape;101;p11"/>
          <p:cNvSpPr txBox="1">
            <a:spLocks noGrp="1"/>
          </p:cNvSpPr>
          <p:nvPr>
            <p:ph type="title"/>
          </p:nvPr>
        </p:nvSpPr>
        <p:spPr>
          <a:xfrm>
            <a:off x="530352" y="2176272"/>
            <a:ext cx="3657600" cy="116128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3000"/>
              <a:buFont typeface="Corbel"/>
              <a:buNone/>
              <a:defRPr sz="30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11"/>
          <p:cNvSpPr>
            <a:spLocks noGrp="1"/>
          </p:cNvSpPr>
          <p:nvPr>
            <p:ph type="pic" idx="2"/>
          </p:nvPr>
        </p:nvSpPr>
        <p:spPr>
          <a:xfrm flipH="1">
            <a:off x="4654475" y="228600"/>
            <a:ext cx="4251960" cy="6391656"/>
          </a:xfrm>
          <a:prstGeom prst="snip2DiagRect">
            <a:avLst>
              <a:gd name="adj1" fmla="val 0"/>
              <a:gd name="adj2" fmla="val 4017"/>
            </a:avLst>
          </a:prstGeom>
          <a:noFill/>
          <a:ln>
            <a:noFill/>
          </a:ln>
          <a:effectLst>
            <a:outerShdw blurRad="50800" dist="63500" dir="2700000" algn="tl" rotWithShape="0">
              <a:srgbClr val="000000">
                <a:alpha val="49803"/>
              </a:srgbClr>
            </a:outerShdw>
          </a:effectLst>
        </p:spPr>
        <p:txBody>
          <a:bodyPr spcFirstLastPara="1" wrap="square" lIns="91425" tIns="45700" rIns="91425" bIns="45700" anchor="t" anchorCtr="0"/>
          <a:lstStyle>
            <a:lvl1pPr marR="0" lvl="0" algn="l" rtl="0">
              <a:spcBef>
                <a:spcPts val="200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R="0" lvl="1" algn="l" rtl="0">
              <a:spcBef>
                <a:spcPts val="600"/>
              </a:spcBef>
              <a:spcAft>
                <a:spcPts val="0"/>
              </a:spcAft>
              <a:buClr>
                <a:schemeClr val="accent1"/>
              </a:buClr>
              <a:buSzPts val="2520"/>
              <a:buFont typeface="Noto Sans Symbols"/>
              <a:buNone/>
              <a:defRPr sz="2800" b="0" i="0" u="none" strike="noStrike" cap="none">
                <a:solidFill>
                  <a:srgbClr val="164575"/>
                </a:solidFill>
                <a:latin typeface="Corbel"/>
                <a:ea typeface="Corbel"/>
                <a:cs typeface="Corbel"/>
                <a:sym typeface="Corbel"/>
              </a:defRPr>
            </a:lvl2pPr>
            <a:lvl3pPr marR="0" lvl="2" algn="l" rtl="0">
              <a:spcBef>
                <a:spcPts val="600"/>
              </a:spcBef>
              <a:spcAft>
                <a:spcPts val="0"/>
              </a:spcAft>
              <a:buClr>
                <a:schemeClr val="accent1"/>
              </a:buClr>
              <a:buSzPts val="2160"/>
              <a:buFont typeface="Noto Sans Symbols"/>
              <a:buNone/>
              <a:defRPr sz="2400" b="0" i="0" u="none" strike="noStrike" cap="none">
                <a:solidFill>
                  <a:srgbClr val="164575"/>
                </a:solidFill>
                <a:latin typeface="Corbel"/>
                <a:ea typeface="Corbel"/>
                <a:cs typeface="Corbel"/>
                <a:sym typeface="Corbel"/>
              </a:defRPr>
            </a:lvl3pPr>
            <a:lvl4pPr marR="0" lvl="3" algn="l" rtl="0">
              <a:spcBef>
                <a:spcPts val="6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4pPr>
            <a:lvl5pPr marR="0" lvl="4" algn="l" rtl="0">
              <a:spcBef>
                <a:spcPts val="6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5pPr>
            <a:lvl6pPr marR="0" lvl="5"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6pPr>
            <a:lvl7pPr marR="0" lvl="6"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7pPr>
            <a:lvl8pPr marR="0" lvl="7"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8pPr>
            <a:lvl9pPr marR="0" lvl="8"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9pPr>
          </a:lstStyle>
          <a:p>
            <a:endParaRPr/>
          </a:p>
        </p:txBody>
      </p:sp>
      <p:sp>
        <p:nvSpPr>
          <p:cNvPr id="103" name="Google Shape;103;p11"/>
          <p:cNvSpPr txBox="1">
            <a:spLocks noGrp="1"/>
          </p:cNvSpPr>
          <p:nvPr>
            <p:ph type="body" idx="1"/>
          </p:nvPr>
        </p:nvSpPr>
        <p:spPr>
          <a:xfrm>
            <a:off x="530352" y="3342401"/>
            <a:ext cx="3657600" cy="2595282"/>
          </a:xfrm>
          <a:prstGeom prst="rect">
            <a:avLst/>
          </a:prstGeom>
          <a:noFill/>
          <a:ln>
            <a:noFill/>
          </a:ln>
        </p:spPr>
        <p:txBody>
          <a:bodyPr spcFirstLastPara="1" wrap="square" lIns="91425" tIns="45700" rIns="91425" bIns="45700" anchor="t" anchorCtr="0"/>
          <a:lstStyle>
            <a:lvl1pPr marL="457200" marR="0" lvl="0" indent="-228600" algn="l" rtl="0">
              <a:lnSpc>
                <a:spcPct val="110000"/>
              </a:lnSpc>
              <a:spcBef>
                <a:spcPts val="60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L="914400" marR="0" lvl="1" indent="-228600" algn="l" rtl="0">
              <a:spcBef>
                <a:spcPts val="600"/>
              </a:spcBef>
              <a:spcAft>
                <a:spcPts val="0"/>
              </a:spcAft>
              <a:buClr>
                <a:schemeClr val="accent1"/>
              </a:buClr>
              <a:buSzPts val="1080"/>
              <a:buFont typeface="Noto Sans Symbols"/>
              <a:buNone/>
              <a:defRPr sz="1200" b="0" i="0" u="none" strike="noStrike" cap="none">
                <a:solidFill>
                  <a:srgbClr val="164575"/>
                </a:solidFill>
                <a:latin typeface="Corbel"/>
                <a:ea typeface="Corbel"/>
                <a:cs typeface="Corbel"/>
                <a:sym typeface="Corbel"/>
              </a:defRPr>
            </a:lvl2pPr>
            <a:lvl3pPr marL="1371600" marR="0" lvl="2" indent="-228600" algn="l" rtl="0">
              <a:spcBef>
                <a:spcPts val="600"/>
              </a:spcBef>
              <a:spcAft>
                <a:spcPts val="0"/>
              </a:spcAft>
              <a:buClr>
                <a:schemeClr val="accent1"/>
              </a:buClr>
              <a:buSzPts val="900"/>
              <a:buFont typeface="Noto Sans Symbols"/>
              <a:buNone/>
              <a:defRPr sz="1000" b="0" i="0" u="none" strike="noStrike" cap="none">
                <a:solidFill>
                  <a:srgbClr val="164575"/>
                </a:solidFill>
                <a:latin typeface="Corbel"/>
                <a:ea typeface="Corbel"/>
                <a:cs typeface="Corbel"/>
                <a:sym typeface="Corbel"/>
              </a:defRPr>
            </a:lvl3pPr>
            <a:lvl4pPr marL="1828800" marR="0" lvl="3"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4pPr>
            <a:lvl5pPr marL="2286000" marR="0" lvl="4"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5pPr>
            <a:lvl6pPr marL="2743200" marR="0" lvl="5"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6pPr>
            <a:lvl7pPr marL="3200400" marR="0" lvl="6"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7pPr>
            <a:lvl8pPr marL="3657600" marR="0" lvl="7"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8pPr>
            <a:lvl9pPr marL="4114800" marR="0" lvl="8"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9pPr>
          </a:lstStyle>
          <a:p>
            <a:endParaRPr/>
          </a:p>
        </p:txBody>
      </p:sp>
      <p:sp>
        <p:nvSpPr>
          <p:cNvPr id="104" name="Google Shape;104;p11"/>
          <p:cNvSpPr txBox="1">
            <a:spLocks noGrp="1"/>
          </p:cNvSpPr>
          <p:nvPr>
            <p:ph type="dt" idx="10"/>
          </p:nvPr>
        </p:nvSpPr>
        <p:spPr>
          <a:xfrm>
            <a:off x="758952" y="6300216"/>
            <a:ext cx="1298448"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05" name="Google Shape;105;p11"/>
          <p:cNvSpPr txBox="1">
            <a:spLocks noGrp="1"/>
          </p:cNvSpPr>
          <p:nvPr>
            <p:ph type="ftr" idx="11"/>
          </p:nvPr>
        </p:nvSpPr>
        <p:spPr>
          <a:xfrm>
            <a:off x="2057400" y="6300216"/>
            <a:ext cx="2340864"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06" name="Google Shape;106;p11"/>
          <p:cNvSpPr txBox="1">
            <a:spLocks noGrp="1"/>
          </p:cNvSpPr>
          <p:nvPr>
            <p:ph type="sldNum" idx="12"/>
          </p:nvPr>
        </p:nvSpPr>
        <p:spPr>
          <a:xfrm>
            <a:off x="301752" y="6300216"/>
            <a:ext cx="448056"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100" b="1">
                <a:solidFill>
                  <a:srgbClr val="A5A5A5"/>
                </a:solidFill>
                <a:latin typeface="Corbel"/>
                <a:ea typeface="Corbel"/>
                <a:cs typeface="Corbel"/>
                <a:sym typeface="Corbel"/>
              </a:defRPr>
            </a:lvl1pPr>
            <a:lvl2pPr marL="0" marR="0" lvl="1" indent="0" algn="l" rtl="0">
              <a:spcBef>
                <a:spcPts val="0"/>
              </a:spcBef>
              <a:buNone/>
              <a:defRPr sz="1100" b="1">
                <a:solidFill>
                  <a:srgbClr val="A5A5A5"/>
                </a:solidFill>
                <a:latin typeface="Corbel"/>
                <a:ea typeface="Corbel"/>
                <a:cs typeface="Corbel"/>
                <a:sym typeface="Corbel"/>
              </a:defRPr>
            </a:lvl2pPr>
            <a:lvl3pPr marL="0" marR="0" lvl="2" indent="0" algn="l" rtl="0">
              <a:spcBef>
                <a:spcPts val="0"/>
              </a:spcBef>
              <a:buNone/>
              <a:defRPr sz="1100" b="1">
                <a:solidFill>
                  <a:srgbClr val="A5A5A5"/>
                </a:solidFill>
                <a:latin typeface="Corbel"/>
                <a:ea typeface="Corbel"/>
                <a:cs typeface="Corbel"/>
                <a:sym typeface="Corbel"/>
              </a:defRPr>
            </a:lvl3pPr>
            <a:lvl4pPr marL="0" marR="0" lvl="3" indent="0" algn="l" rtl="0">
              <a:spcBef>
                <a:spcPts val="0"/>
              </a:spcBef>
              <a:buNone/>
              <a:defRPr sz="1100" b="1">
                <a:solidFill>
                  <a:srgbClr val="A5A5A5"/>
                </a:solidFill>
                <a:latin typeface="Corbel"/>
                <a:ea typeface="Corbel"/>
                <a:cs typeface="Corbel"/>
                <a:sym typeface="Corbel"/>
              </a:defRPr>
            </a:lvl4pPr>
            <a:lvl5pPr marL="0" marR="0" lvl="4" indent="0" algn="l" rtl="0">
              <a:spcBef>
                <a:spcPts val="0"/>
              </a:spcBef>
              <a:buNone/>
              <a:defRPr sz="1100" b="1">
                <a:solidFill>
                  <a:srgbClr val="A5A5A5"/>
                </a:solidFill>
                <a:latin typeface="Corbel"/>
                <a:ea typeface="Corbel"/>
                <a:cs typeface="Corbel"/>
                <a:sym typeface="Corbel"/>
              </a:defRPr>
            </a:lvl5pPr>
            <a:lvl6pPr marL="0" marR="0" lvl="5" indent="0" algn="l" rtl="0">
              <a:spcBef>
                <a:spcPts val="0"/>
              </a:spcBef>
              <a:buNone/>
              <a:defRPr sz="1100" b="1">
                <a:solidFill>
                  <a:srgbClr val="A5A5A5"/>
                </a:solidFill>
                <a:latin typeface="Corbel"/>
                <a:ea typeface="Corbel"/>
                <a:cs typeface="Corbel"/>
                <a:sym typeface="Corbel"/>
              </a:defRPr>
            </a:lvl6pPr>
            <a:lvl7pPr marL="0" marR="0" lvl="6" indent="0" algn="l" rtl="0">
              <a:spcBef>
                <a:spcPts val="0"/>
              </a:spcBef>
              <a:buNone/>
              <a:defRPr sz="1100" b="1">
                <a:solidFill>
                  <a:srgbClr val="A5A5A5"/>
                </a:solidFill>
                <a:latin typeface="Corbel"/>
                <a:ea typeface="Corbel"/>
                <a:cs typeface="Corbel"/>
                <a:sym typeface="Corbel"/>
              </a:defRPr>
            </a:lvl7pPr>
            <a:lvl8pPr marL="0" marR="0" lvl="7" indent="0" algn="l" rtl="0">
              <a:spcBef>
                <a:spcPts val="0"/>
              </a:spcBef>
              <a:buNone/>
              <a:defRPr sz="1100" b="1">
                <a:solidFill>
                  <a:srgbClr val="A5A5A5"/>
                </a:solidFill>
                <a:latin typeface="Corbel"/>
                <a:ea typeface="Corbel"/>
                <a:cs typeface="Corbel"/>
                <a:sym typeface="Corbel"/>
              </a:defRPr>
            </a:lvl8pPr>
            <a:lvl9pPr marL="0" marR="0" lvl="8" indent="0" algn="l"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above Caption">
  <p:cSld name="Picture above Caption">
    <p:spTree>
      <p:nvGrpSpPr>
        <p:cNvPr id="1" name="Shape 107"/>
        <p:cNvGrpSpPr/>
        <p:nvPr/>
      </p:nvGrpSpPr>
      <p:grpSpPr>
        <a:xfrm>
          <a:off x="0" y="0"/>
          <a:ext cx="0" cy="0"/>
          <a:chOff x="0" y="0"/>
          <a:chExt cx="0" cy="0"/>
        </a:xfrm>
      </p:grpSpPr>
      <p:sp>
        <p:nvSpPr>
          <p:cNvPr id="108" name="Google Shape;108;p12"/>
          <p:cNvSpPr/>
          <p:nvPr/>
        </p:nvSpPr>
        <p:spPr>
          <a:xfrm rot="10800000" flipH="1">
            <a:off x="228600" y="4648200"/>
            <a:ext cx="8686800" cy="1963271"/>
          </a:xfrm>
          <a:prstGeom prst="snip2DiagRect">
            <a:avLst>
              <a:gd name="adj1" fmla="val 0"/>
              <a:gd name="adj2" fmla="val 937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09" name="Google Shape;109;p12"/>
          <p:cNvSpPr txBox="1">
            <a:spLocks noGrp="1"/>
          </p:cNvSpPr>
          <p:nvPr>
            <p:ph type="title"/>
          </p:nvPr>
        </p:nvSpPr>
        <p:spPr>
          <a:xfrm>
            <a:off x="457200" y="4648200"/>
            <a:ext cx="8153400" cy="6096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3000"/>
              <a:buFont typeface="Corbel"/>
              <a:buNone/>
              <a:defRPr sz="30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0" name="Google Shape;110;p12"/>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11" name="Google Shape;111;p12"/>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12" name="Google Shape;112;p12"/>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
        <p:nvSpPr>
          <p:cNvPr id="113" name="Google Shape;113;p12"/>
          <p:cNvSpPr txBox="1">
            <a:spLocks noGrp="1"/>
          </p:cNvSpPr>
          <p:nvPr>
            <p:ph type="body" idx="1"/>
          </p:nvPr>
        </p:nvSpPr>
        <p:spPr>
          <a:xfrm>
            <a:off x="457200" y="5257799"/>
            <a:ext cx="8156448" cy="820272"/>
          </a:xfrm>
          <a:prstGeom prst="rect">
            <a:avLst/>
          </a:prstGeom>
          <a:noFill/>
          <a:ln>
            <a:noFill/>
          </a:ln>
        </p:spPr>
        <p:txBody>
          <a:bodyPr spcFirstLastPara="1" wrap="square" lIns="91425" tIns="45700" rIns="91425" bIns="45700" anchor="t" anchorCtr="0"/>
          <a:lstStyle>
            <a:lvl1pPr marL="457200" marR="0" lvl="0" indent="-228600" algn="l" rtl="0">
              <a:lnSpc>
                <a:spcPct val="110000"/>
              </a:lnSpc>
              <a:spcBef>
                <a:spcPts val="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L="914400" marR="0" lvl="1" indent="-228600" algn="l" rtl="0">
              <a:spcBef>
                <a:spcPts val="600"/>
              </a:spcBef>
              <a:spcAft>
                <a:spcPts val="0"/>
              </a:spcAft>
              <a:buClr>
                <a:schemeClr val="accent1"/>
              </a:buClr>
              <a:buSzPts val="1080"/>
              <a:buFont typeface="Noto Sans Symbols"/>
              <a:buNone/>
              <a:defRPr sz="1200" b="0" i="0" u="none" strike="noStrike" cap="none">
                <a:solidFill>
                  <a:srgbClr val="164575"/>
                </a:solidFill>
                <a:latin typeface="Corbel"/>
                <a:ea typeface="Corbel"/>
                <a:cs typeface="Corbel"/>
                <a:sym typeface="Corbel"/>
              </a:defRPr>
            </a:lvl2pPr>
            <a:lvl3pPr marL="1371600" marR="0" lvl="2" indent="-228600" algn="l" rtl="0">
              <a:spcBef>
                <a:spcPts val="600"/>
              </a:spcBef>
              <a:spcAft>
                <a:spcPts val="0"/>
              </a:spcAft>
              <a:buClr>
                <a:schemeClr val="accent1"/>
              </a:buClr>
              <a:buSzPts val="900"/>
              <a:buFont typeface="Noto Sans Symbols"/>
              <a:buNone/>
              <a:defRPr sz="1000" b="0" i="0" u="none" strike="noStrike" cap="none">
                <a:solidFill>
                  <a:srgbClr val="164575"/>
                </a:solidFill>
                <a:latin typeface="Corbel"/>
                <a:ea typeface="Corbel"/>
                <a:cs typeface="Corbel"/>
                <a:sym typeface="Corbel"/>
              </a:defRPr>
            </a:lvl3pPr>
            <a:lvl4pPr marL="1828800" marR="0" lvl="3"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4pPr>
            <a:lvl5pPr marL="2286000" marR="0" lvl="4" indent="-228600" algn="l" rtl="0">
              <a:spcBef>
                <a:spcPts val="60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5pPr>
            <a:lvl6pPr marL="2743200" marR="0" lvl="5"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6pPr>
            <a:lvl7pPr marL="3200400" marR="0" lvl="6"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7pPr>
            <a:lvl8pPr marL="3657600" marR="0" lvl="7"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8pPr>
            <a:lvl9pPr marL="4114800" marR="0" lvl="8" indent="-228600" algn="l" rtl="0">
              <a:spcBef>
                <a:spcPts val="180"/>
              </a:spcBef>
              <a:spcAft>
                <a:spcPts val="0"/>
              </a:spcAft>
              <a:buClr>
                <a:schemeClr val="accent1"/>
              </a:buClr>
              <a:buSzPts val="810"/>
              <a:buFont typeface="Noto Sans Symbols"/>
              <a:buNone/>
              <a:defRPr sz="900" b="0" i="0" u="none" strike="noStrike" cap="none">
                <a:solidFill>
                  <a:srgbClr val="164575"/>
                </a:solidFill>
                <a:latin typeface="Corbel"/>
                <a:ea typeface="Corbel"/>
                <a:cs typeface="Corbel"/>
                <a:sym typeface="Corbel"/>
              </a:defRPr>
            </a:lvl9pPr>
          </a:lstStyle>
          <a:p>
            <a:endParaRPr/>
          </a:p>
        </p:txBody>
      </p:sp>
      <p:sp>
        <p:nvSpPr>
          <p:cNvPr id="114" name="Google Shape;114;p12"/>
          <p:cNvSpPr>
            <a:spLocks noGrp="1"/>
          </p:cNvSpPr>
          <p:nvPr>
            <p:ph type="pic" idx="2"/>
          </p:nvPr>
        </p:nvSpPr>
        <p:spPr>
          <a:xfrm flipH="1">
            <a:off x="228600" y="228600"/>
            <a:ext cx="8677835" cy="4267200"/>
          </a:xfrm>
          <a:prstGeom prst="snip2DiagRect">
            <a:avLst>
              <a:gd name="adj1" fmla="val 0"/>
              <a:gd name="adj2" fmla="val 4332"/>
            </a:avLst>
          </a:prstGeom>
          <a:noFill/>
          <a:ln>
            <a:noFill/>
          </a:ln>
          <a:effectLst>
            <a:outerShdw blurRad="50800" dist="63500" dir="2700000" algn="tl" rotWithShape="0">
              <a:srgbClr val="000000">
                <a:alpha val="49803"/>
              </a:srgbClr>
            </a:outerShdw>
          </a:effectLst>
        </p:spPr>
        <p:txBody>
          <a:bodyPr spcFirstLastPara="1" wrap="square" lIns="91425" tIns="45700" rIns="91425" bIns="45700" anchor="t" anchorCtr="0"/>
          <a:lstStyle>
            <a:lvl1pPr marR="0" lvl="0" algn="l" rtl="0">
              <a:spcBef>
                <a:spcPts val="2000"/>
              </a:spcBef>
              <a:spcAft>
                <a:spcPts val="0"/>
              </a:spcAft>
              <a:buClr>
                <a:schemeClr val="accent1"/>
              </a:buClr>
              <a:buSzPts val="1620"/>
              <a:buFont typeface="Noto Sans Symbols"/>
              <a:buNone/>
              <a:defRPr sz="1800" b="0" i="0" u="none" strike="noStrike" cap="none">
                <a:solidFill>
                  <a:srgbClr val="164575"/>
                </a:solidFill>
                <a:latin typeface="Corbel"/>
                <a:ea typeface="Corbel"/>
                <a:cs typeface="Corbel"/>
                <a:sym typeface="Corbel"/>
              </a:defRPr>
            </a:lvl1pPr>
            <a:lvl2pPr marR="0" lvl="1" algn="l" rtl="0">
              <a:spcBef>
                <a:spcPts val="600"/>
              </a:spcBef>
              <a:spcAft>
                <a:spcPts val="0"/>
              </a:spcAft>
              <a:buClr>
                <a:schemeClr val="accent1"/>
              </a:buClr>
              <a:buSzPts val="2520"/>
              <a:buFont typeface="Noto Sans Symbols"/>
              <a:buNone/>
              <a:defRPr sz="2800" b="0" i="0" u="none" strike="noStrike" cap="none">
                <a:solidFill>
                  <a:srgbClr val="164575"/>
                </a:solidFill>
                <a:latin typeface="Corbel"/>
                <a:ea typeface="Corbel"/>
                <a:cs typeface="Corbel"/>
                <a:sym typeface="Corbel"/>
              </a:defRPr>
            </a:lvl2pPr>
            <a:lvl3pPr marR="0" lvl="2" algn="l" rtl="0">
              <a:spcBef>
                <a:spcPts val="600"/>
              </a:spcBef>
              <a:spcAft>
                <a:spcPts val="0"/>
              </a:spcAft>
              <a:buClr>
                <a:schemeClr val="accent1"/>
              </a:buClr>
              <a:buSzPts val="2160"/>
              <a:buFont typeface="Noto Sans Symbols"/>
              <a:buNone/>
              <a:defRPr sz="2400" b="0" i="0" u="none" strike="noStrike" cap="none">
                <a:solidFill>
                  <a:srgbClr val="164575"/>
                </a:solidFill>
                <a:latin typeface="Corbel"/>
                <a:ea typeface="Corbel"/>
                <a:cs typeface="Corbel"/>
                <a:sym typeface="Corbel"/>
              </a:defRPr>
            </a:lvl3pPr>
            <a:lvl4pPr marR="0" lvl="3" algn="l" rtl="0">
              <a:spcBef>
                <a:spcPts val="6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4pPr>
            <a:lvl5pPr marR="0" lvl="4" algn="l" rtl="0">
              <a:spcBef>
                <a:spcPts val="6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5pPr>
            <a:lvl6pPr marR="0" lvl="5"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6pPr>
            <a:lvl7pPr marR="0" lvl="6"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7pPr>
            <a:lvl8pPr marR="0" lvl="7"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8pPr>
            <a:lvl9pPr marR="0" lvl="8" algn="l" rtl="0">
              <a:spcBef>
                <a:spcPts val="400"/>
              </a:spcBef>
              <a:spcAft>
                <a:spcPts val="0"/>
              </a:spcAft>
              <a:buClr>
                <a:schemeClr val="accent1"/>
              </a:buClr>
              <a:buSzPts val="1800"/>
              <a:buFont typeface="Noto Sans Symbols"/>
              <a:buNone/>
              <a:defRPr sz="2000" b="0" i="0" u="none" strike="noStrike" cap="none">
                <a:solidFill>
                  <a:srgbClr val="164575"/>
                </a:solidFill>
                <a:latin typeface="Corbel"/>
                <a:ea typeface="Corbel"/>
                <a:cs typeface="Corbel"/>
                <a:sym typeface="Corbe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115"/>
        <p:cNvGrpSpPr/>
        <p:nvPr/>
      </p:nvGrpSpPr>
      <p:grpSpPr>
        <a:xfrm>
          <a:off x="0" y="0"/>
          <a:ext cx="0" cy="0"/>
          <a:chOff x="0" y="0"/>
          <a:chExt cx="0" cy="0"/>
        </a:xfrm>
      </p:grpSpPr>
      <p:sp>
        <p:nvSpPr>
          <p:cNvPr id="116" name="Google Shape;116;p13"/>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17" name="Google Shape;117;p13"/>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18" name="Google Shape;118;p13"/>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14"/>
          <p:cNvSpPr/>
          <p:nvPr/>
        </p:nvSpPr>
        <p:spPr>
          <a:xfrm rot="10800000" flipH="1">
            <a:off x="228600" y="1707776"/>
            <a:ext cx="8686800" cy="4908176"/>
          </a:xfrm>
          <a:prstGeom prst="snip2DiagRect">
            <a:avLst>
              <a:gd name="adj1" fmla="val 0"/>
              <a:gd name="adj2" fmla="val 4003"/>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21" name="Google Shape;121;p14"/>
          <p:cNvSpPr/>
          <p:nvPr/>
        </p:nvSpPr>
        <p:spPr>
          <a:xfrm rot="10800000" flipH="1">
            <a:off x="228600" y="228597"/>
            <a:ext cx="8686800" cy="1277473"/>
          </a:xfrm>
          <a:prstGeom prst="snip2DiagRect">
            <a:avLst>
              <a:gd name="adj1" fmla="val 0"/>
              <a:gd name="adj2" fmla="val 11674"/>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22" name="Google Shape;122;p14"/>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14"/>
          <p:cNvSpPr txBox="1">
            <a:spLocks noGrp="1"/>
          </p:cNvSpPr>
          <p:nvPr>
            <p:ph type="body" idx="1"/>
          </p:nvPr>
        </p:nvSpPr>
        <p:spPr>
          <a:xfrm rot="5400000">
            <a:off x="2567595" y="161692"/>
            <a:ext cx="4007224" cy="7583488"/>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124" name="Google Shape;124;p14"/>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25" name="Google Shape;125;p14"/>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26" name="Google Shape;126;p14"/>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7"/>
        <p:cNvGrpSpPr/>
        <p:nvPr/>
      </p:nvGrpSpPr>
      <p:grpSpPr>
        <a:xfrm>
          <a:off x="0" y="0"/>
          <a:ext cx="0" cy="0"/>
          <a:chOff x="0" y="0"/>
          <a:chExt cx="0" cy="0"/>
        </a:xfrm>
      </p:grpSpPr>
      <p:sp>
        <p:nvSpPr>
          <p:cNvPr id="128" name="Google Shape;128;p15"/>
          <p:cNvSpPr/>
          <p:nvPr/>
        </p:nvSpPr>
        <p:spPr>
          <a:xfrm rot="10800000" flipH="1">
            <a:off x="228600" y="228601"/>
            <a:ext cx="8686800" cy="6387352"/>
          </a:xfrm>
          <a:prstGeom prst="snip2DiagRect">
            <a:avLst>
              <a:gd name="adj1" fmla="val 0"/>
              <a:gd name="adj2" fmla="val 2529"/>
            </a:avLst>
          </a:prstGeom>
          <a:solidFill>
            <a:schemeClr val="lt1"/>
          </a:solidFill>
          <a:ln>
            <a:noFill/>
          </a:ln>
          <a:effectLst>
            <a:outerShdw blurRad="50800" dist="63500" dir="2700000" algn="tl"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29" name="Google Shape;129;p15"/>
          <p:cNvSpPr txBox="1">
            <a:spLocks noGrp="1"/>
          </p:cNvSpPr>
          <p:nvPr>
            <p:ph type="title"/>
          </p:nvPr>
        </p:nvSpPr>
        <p:spPr>
          <a:xfrm rot="5400000">
            <a:off x="5524500" y="2781301"/>
            <a:ext cx="5105400" cy="1219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0" name="Google Shape;130;p15"/>
          <p:cNvSpPr txBox="1">
            <a:spLocks noGrp="1"/>
          </p:cNvSpPr>
          <p:nvPr>
            <p:ph type="body" idx="1"/>
          </p:nvPr>
        </p:nvSpPr>
        <p:spPr>
          <a:xfrm rot="5400000">
            <a:off x="1380331" y="237332"/>
            <a:ext cx="5105400" cy="6307138"/>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131" name="Google Shape;131;p15"/>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32" name="Google Shape;132;p15"/>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33" name="Google Shape;133;p15"/>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a:solidFill>
                  <a:srgbClr val="A5A5A5"/>
                </a:solidFill>
                <a:latin typeface="Corbel"/>
                <a:ea typeface="Corbel"/>
                <a:cs typeface="Corbel"/>
                <a:sym typeface="Corbel"/>
              </a:defRPr>
            </a:lvl1pPr>
            <a:lvl2pPr marL="0" marR="0" lvl="1" indent="0" algn="ctr" rtl="0">
              <a:spcBef>
                <a:spcPts val="0"/>
              </a:spcBef>
              <a:buNone/>
              <a:defRPr sz="1100" b="1">
                <a:solidFill>
                  <a:srgbClr val="A5A5A5"/>
                </a:solidFill>
                <a:latin typeface="Corbel"/>
                <a:ea typeface="Corbel"/>
                <a:cs typeface="Corbel"/>
                <a:sym typeface="Corbel"/>
              </a:defRPr>
            </a:lvl2pPr>
            <a:lvl3pPr marL="0" marR="0" lvl="2" indent="0" algn="ctr" rtl="0">
              <a:spcBef>
                <a:spcPts val="0"/>
              </a:spcBef>
              <a:buNone/>
              <a:defRPr sz="1100" b="1">
                <a:solidFill>
                  <a:srgbClr val="A5A5A5"/>
                </a:solidFill>
                <a:latin typeface="Corbel"/>
                <a:ea typeface="Corbel"/>
                <a:cs typeface="Corbel"/>
                <a:sym typeface="Corbel"/>
              </a:defRPr>
            </a:lvl3pPr>
            <a:lvl4pPr marL="0" marR="0" lvl="3" indent="0" algn="ctr" rtl="0">
              <a:spcBef>
                <a:spcPts val="0"/>
              </a:spcBef>
              <a:buNone/>
              <a:defRPr sz="1100" b="1">
                <a:solidFill>
                  <a:srgbClr val="A5A5A5"/>
                </a:solidFill>
                <a:latin typeface="Corbel"/>
                <a:ea typeface="Corbel"/>
                <a:cs typeface="Corbel"/>
                <a:sym typeface="Corbel"/>
              </a:defRPr>
            </a:lvl4pPr>
            <a:lvl5pPr marL="0" marR="0" lvl="4" indent="0" algn="ctr" rtl="0">
              <a:spcBef>
                <a:spcPts val="0"/>
              </a:spcBef>
              <a:buNone/>
              <a:defRPr sz="1100" b="1">
                <a:solidFill>
                  <a:srgbClr val="A5A5A5"/>
                </a:solidFill>
                <a:latin typeface="Corbel"/>
                <a:ea typeface="Corbel"/>
                <a:cs typeface="Corbel"/>
                <a:sym typeface="Corbel"/>
              </a:defRPr>
            </a:lvl5pPr>
            <a:lvl6pPr marL="0" marR="0" lvl="5" indent="0" algn="ctr" rtl="0">
              <a:spcBef>
                <a:spcPts val="0"/>
              </a:spcBef>
              <a:buNone/>
              <a:defRPr sz="1100" b="1">
                <a:solidFill>
                  <a:srgbClr val="A5A5A5"/>
                </a:solidFill>
                <a:latin typeface="Corbel"/>
                <a:ea typeface="Corbel"/>
                <a:cs typeface="Corbel"/>
                <a:sym typeface="Corbel"/>
              </a:defRPr>
            </a:lvl6pPr>
            <a:lvl7pPr marL="0" marR="0" lvl="6" indent="0" algn="ctr" rtl="0">
              <a:spcBef>
                <a:spcPts val="0"/>
              </a:spcBef>
              <a:buNone/>
              <a:defRPr sz="1100" b="1">
                <a:solidFill>
                  <a:srgbClr val="A5A5A5"/>
                </a:solidFill>
                <a:latin typeface="Corbel"/>
                <a:ea typeface="Corbel"/>
                <a:cs typeface="Corbel"/>
                <a:sym typeface="Corbel"/>
              </a:defRPr>
            </a:lvl7pPr>
            <a:lvl8pPr marL="0" marR="0" lvl="7" indent="0" algn="ctr" rtl="0">
              <a:spcBef>
                <a:spcPts val="0"/>
              </a:spcBef>
              <a:buNone/>
              <a:defRPr sz="1100" b="1">
                <a:solidFill>
                  <a:srgbClr val="A5A5A5"/>
                </a:solidFill>
                <a:latin typeface="Corbel"/>
                <a:ea typeface="Corbel"/>
                <a:cs typeface="Corbel"/>
                <a:sym typeface="Corbel"/>
              </a:defRPr>
            </a:lvl8pPr>
            <a:lvl9pPr marL="0" marR="0" lvl="8" indent="0" algn="ctr" rtl="0">
              <a:spcBef>
                <a:spcPts val="0"/>
              </a:spcBef>
              <a:buNone/>
              <a:defRPr sz="1100" b="1">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64575"/>
              </a:buClr>
              <a:buSzPts val="3800"/>
              <a:buFont typeface="Corbel"/>
              <a:buNone/>
              <a:defRPr sz="3800" b="0" i="0" u="none" strike="noStrike" cap="none">
                <a:solidFill>
                  <a:srgbClr val="164575"/>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lstStyle>
            <a:lvl1pPr marL="457200" marR="0" lvl="0" indent="-354330" algn="l" rtl="0">
              <a:spcBef>
                <a:spcPts val="2000"/>
              </a:spcBef>
              <a:spcAft>
                <a:spcPts val="0"/>
              </a:spcAft>
              <a:buClr>
                <a:schemeClr val="accent1"/>
              </a:buClr>
              <a:buSzPts val="1980"/>
              <a:buFont typeface="Noto Sans Symbols"/>
              <a:buChar char="+"/>
              <a:defRPr sz="2200" b="0" i="0" u="none" strike="noStrike" cap="none">
                <a:solidFill>
                  <a:srgbClr val="164575"/>
                </a:solidFill>
                <a:latin typeface="Corbel"/>
                <a:ea typeface="Corbel"/>
                <a:cs typeface="Corbel"/>
                <a:sym typeface="Corbel"/>
              </a:defRPr>
            </a:lvl1pPr>
            <a:lvl2pPr marL="914400" marR="0" lvl="1" indent="-342900" algn="l" rtl="0">
              <a:spcBef>
                <a:spcPts val="600"/>
              </a:spcBef>
              <a:spcAft>
                <a:spcPts val="0"/>
              </a:spcAft>
              <a:buClr>
                <a:schemeClr val="accent1"/>
              </a:buClr>
              <a:buSzPts val="1800"/>
              <a:buFont typeface="Noto Sans Symbols"/>
              <a:buChar char="+"/>
              <a:defRPr sz="2000" b="0" i="0" u="none" strike="noStrike" cap="none">
                <a:solidFill>
                  <a:srgbClr val="164575"/>
                </a:solidFill>
                <a:latin typeface="Corbel"/>
                <a:ea typeface="Corbel"/>
                <a:cs typeface="Corbel"/>
                <a:sym typeface="Corbel"/>
              </a:defRPr>
            </a:lvl2pPr>
            <a:lvl3pPr marL="1371600" marR="0" lvl="2"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3pPr>
            <a:lvl4pPr marL="1828800" marR="0" lvl="3" indent="-331469"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4pPr>
            <a:lvl5pPr marL="2286000" marR="0" lvl="4" indent="-331470" algn="l" rtl="0">
              <a:spcBef>
                <a:spcPts val="60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5pPr>
            <a:lvl6pPr marL="2743200" marR="0" lvl="5"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6pPr>
            <a:lvl7pPr marL="3200400" marR="0" lvl="6"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7pPr>
            <a:lvl8pPr marL="3657600" marR="0" lvl="7"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8pPr>
            <a:lvl9pPr marL="4114800" marR="0" lvl="8" indent="-331470" algn="l" rtl="0">
              <a:spcBef>
                <a:spcPts val="360"/>
              </a:spcBef>
              <a:spcAft>
                <a:spcPts val="0"/>
              </a:spcAft>
              <a:buClr>
                <a:schemeClr val="accent1"/>
              </a:buClr>
              <a:buSzPts val="1620"/>
              <a:buFont typeface="Noto Sans Symbols"/>
              <a:buChar char="+"/>
              <a:defRPr sz="1800" b="0" i="0" u="none" strike="noStrike" cap="none">
                <a:solidFill>
                  <a:srgbClr val="164575"/>
                </a:solidFill>
                <a:latin typeface="Corbel"/>
                <a:ea typeface="Corbel"/>
                <a:cs typeface="Corbel"/>
                <a:sym typeface="Corbel"/>
              </a:defRPr>
            </a:lvl9pPr>
          </a:lstStyle>
          <a:p>
            <a:endParaRPr/>
          </a:p>
        </p:txBody>
      </p:sp>
      <p:sp>
        <p:nvSpPr>
          <p:cNvPr id="12" name="Google Shape;12;p1"/>
          <p:cNvSpPr txBox="1">
            <a:spLocks noGrp="1"/>
          </p:cNvSpPr>
          <p:nvPr>
            <p:ph type="dt" idx="10"/>
          </p:nvPr>
        </p:nvSpPr>
        <p:spPr>
          <a:xfrm>
            <a:off x="228600" y="6243918"/>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3" name="Google Shape;13;p1"/>
          <p:cNvSpPr txBox="1">
            <a:spLocks noGrp="1"/>
          </p:cNvSpPr>
          <p:nvPr>
            <p:ph type="ftr" idx="11"/>
          </p:nvPr>
        </p:nvSpPr>
        <p:spPr>
          <a:xfrm>
            <a:off x="5867400" y="6248400"/>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100" b="1" i="0" u="none" strike="noStrike" cap="none">
                <a:solidFill>
                  <a:srgbClr val="A5A5A5"/>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4" name="Google Shape;14;p1"/>
          <p:cNvSpPr txBox="1">
            <a:spLocks noGrp="1"/>
          </p:cNvSpPr>
          <p:nvPr>
            <p:ph type="sldNum" idx="12"/>
          </p:nvPr>
        </p:nvSpPr>
        <p:spPr>
          <a:xfrm>
            <a:off x="4305300" y="6248400"/>
            <a:ext cx="5334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100" b="1" i="0" u="none" strike="noStrike" cap="none">
                <a:solidFill>
                  <a:srgbClr val="A5A5A5"/>
                </a:solidFill>
                <a:latin typeface="Corbel"/>
                <a:ea typeface="Corbel"/>
                <a:cs typeface="Corbel"/>
                <a:sym typeface="Corbel"/>
              </a:defRPr>
            </a:lvl1pPr>
            <a:lvl2pPr marL="0" marR="0" lvl="1" indent="0" algn="ctr" rtl="0">
              <a:spcBef>
                <a:spcPts val="0"/>
              </a:spcBef>
              <a:buNone/>
              <a:defRPr sz="1100" b="1" i="0" u="none" strike="noStrike" cap="none">
                <a:solidFill>
                  <a:srgbClr val="A5A5A5"/>
                </a:solidFill>
                <a:latin typeface="Corbel"/>
                <a:ea typeface="Corbel"/>
                <a:cs typeface="Corbel"/>
                <a:sym typeface="Corbel"/>
              </a:defRPr>
            </a:lvl2pPr>
            <a:lvl3pPr marL="0" marR="0" lvl="2" indent="0" algn="ctr" rtl="0">
              <a:spcBef>
                <a:spcPts val="0"/>
              </a:spcBef>
              <a:buNone/>
              <a:defRPr sz="1100" b="1" i="0" u="none" strike="noStrike" cap="none">
                <a:solidFill>
                  <a:srgbClr val="A5A5A5"/>
                </a:solidFill>
                <a:latin typeface="Corbel"/>
                <a:ea typeface="Corbel"/>
                <a:cs typeface="Corbel"/>
                <a:sym typeface="Corbel"/>
              </a:defRPr>
            </a:lvl3pPr>
            <a:lvl4pPr marL="0" marR="0" lvl="3" indent="0" algn="ctr" rtl="0">
              <a:spcBef>
                <a:spcPts val="0"/>
              </a:spcBef>
              <a:buNone/>
              <a:defRPr sz="1100" b="1" i="0" u="none" strike="noStrike" cap="none">
                <a:solidFill>
                  <a:srgbClr val="A5A5A5"/>
                </a:solidFill>
                <a:latin typeface="Corbel"/>
                <a:ea typeface="Corbel"/>
                <a:cs typeface="Corbel"/>
                <a:sym typeface="Corbel"/>
              </a:defRPr>
            </a:lvl4pPr>
            <a:lvl5pPr marL="0" marR="0" lvl="4" indent="0" algn="ctr" rtl="0">
              <a:spcBef>
                <a:spcPts val="0"/>
              </a:spcBef>
              <a:buNone/>
              <a:defRPr sz="1100" b="1" i="0" u="none" strike="noStrike" cap="none">
                <a:solidFill>
                  <a:srgbClr val="A5A5A5"/>
                </a:solidFill>
                <a:latin typeface="Corbel"/>
                <a:ea typeface="Corbel"/>
                <a:cs typeface="Corbel"/>
                <a:sym typeface="Corbel"/>
              </a:defRPr>
            </a:lvl5pPr>
            <a:lvl6pPr marL="0" marR="0" lvl="5" indent="0" algn="ctr" rtl="0">
              <a:spcBef>
                <a:spcPts val="0"/>
              </a:spcBef>
              <a:buNone/>
              <a:defRPr sz="1100" b="1" i="0" u="none" strike="noStrike" cap="none">
                <a:solidFill>
                  <a:srgbClr val="A5A5A5"/>
                </a:solidFill>
                <a:latin typeface="Corbel"/>
                <a:ea typeface="Corbel"/>
                <a:cs typeface="Corbel"/>
                <a:sym typeface="Corbel"/>
              </a:defRPr>
            </a:lvl6pPr>
            <a:lvl7pPr marL="0" marR="0" lvl="6" indent="0" algn="ctr" rtl="0">
              <a:spcBef>
                <a:spcPts val="0"/>
              </a:spcBef>
              <a:buNone/>
              <a:defRPr sz="1100" b="1" i="0" u="none" strike="noStrike" cap="none">
                <a:solidFill>
                  <a:srgbClr val="A5A5A5"/>
                </a:solidFill>
                <a:latin typeface="Corbel"/>
                <a:ea typeface="Corbel"/>
                <a:cs typeface="Corbel"/>
                <a:sym typeface="Corbel"/>
              </a:defRPr>
            </a:lvl7pPr>
            <a:lvl8pPr marL="0" marR="0" lvl="7" indent="0" algn="ctr" rtl="0">
              <a:spcBef>
                <a:spcPts val="0"/>
              </a:spcBef>
              <a:buNone/>
              <a:defRPr sz="1100" b="1" i="0" u="none" strike="noStrike" cap="none">
                <a:solidFill>
                  <a:srgbClr val="A5A5A5"/>
                </a:solidFill>
                <a:latin typeface="Corbel"/>
                <a:ea typeface="Corbel"/>
                <a:cs typeface="Corbel"/>
                <a:sym typeface="Corbel"/>
              </a:defRPr>
            </a:lvl8pPr>
            <a:lvl9pPr marL="0" marR="0" lvl="8" indent="0" algn="ctr" rtl="0">
              <a:spcBef>
                <a:spcPts val="0"/>
              </a:spcBef>
              <a:buNone/>
              <a:defRPr sz="1100" b="1" i="0" u="none" strike="noStrike" cap="none">
                <a:solidFill>
                  <a:srgbClr val="A5A5A5"/>
                </a:solidFill>
                <a:latin typeface="Corbel"/>
                <a:ea typeface="Corbel"/>
                <a:cs typeface="Corbel"/>
                <a:sym typeface="Corbel"/>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latimes.com/nation/la-na-harvey-20170829-story.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nytimes.com/2016/10/04/science/hawaii-thirty-meter-telescope-mauna-kea.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nytimes.com/2015/12/04/science/space/hawaii-court-rescinds-permit-to-build-thirty-meter-telescope.htm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ctrTitle"/>
          </p:nvPr>
        </p:nvSpPr>
        <p:spPr>
          <a:xfrm>
            <a:off x="1371600" y="3246762"/>
            <a:ext cx="5867400" cy="1457912"/>
          </a:xfrm>
          <a:prstGeom prst="rect">
            <a:avLst/>
          </a:prstGeom>
          <a:noFill/>
          <a:ln>
            <a:noFill/>
          </a:ln>
        </p:spPr>
        <p:txBody>
          <a:bodyPr spcFirstLastPara="1" wrap="square" lIns="91425" tIns="45700" rIns="91425" bIns="45700" anchor="b" anchorCtr="0">
            <a:noAutofit/>
          </a:bodyPr>
          <a:lstStyle/>
          <a:p>
            <a:pPr>
              <a:buSzPts val="4140"/>
            </a:pPr>
            <a:r>
              <a:rPr lang="en-US" sz="2800" b="1" dirty="0"/>
              <a:t>Deconstructing Environmental Conflict: Bias, News, and Perspective</a:t>
            </a:r>
            <a:br>
              <a:rPr lang="en-US" sz="2800" dirty="0"/>
            </a:br>
            <a:r>
              <a:rPr lang="en-US" sz="2520" b="1" i="0" u="none" strike="noStrike" cap="none" dirty="0">
                <a:solidFill>
                  <a:srgbClr val="164575"/>
                </a:solidFill>
                <a:latin typeface="Corbel"/>
                <a:ea typeface="Corbel"/>
                <a:cs typeface="Corbel"/>
                <a:sym typeface="Corbel"/>
              </a:rPr>
              <a:t>:</a:t>
            </a:r>
            <a:endParaRPr sz="4140" b="1" i="0" u="none" strike="noStrike" cap="none" dirty="0">
              <a:solidFill>
                <a:srgbClr val="164575"/>
              </a:solidFill>
              <a:latin typeface="Corbel"/>
              <a:ea typeface="Corbel"/>
              <a:cs typeface="Corbel"/>
              <a:sym typeface="Corbel"/>
            </a:endParaRPr>
          </a:p>
        </p:txBody>
      </p:sp>
      <p:sp>
        <p:nvSpPr>
          <p:cNvPr id="139" name="Google Shape;139;p16"/>
          <p:cNvSpPr txBox="1">
            <a:spLocks noGrp="1"/>
          </p:cNvSpPr>
          <p:nvPr>
            <p:ph type="subTitle" idx="1"/>
          </p:nvPr>
        </p:nvSpPr>
        <p:spPr>
          <a:xfrm>
            <a:off x="1371600" y="4704674"/>
            <a:ext cx="5867400" cy="1243249"/>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accent1"/>
              </a:buClr>
              <a:buSzPts val="1620"/>
              <a:buFont typeface="Noto Sans Symbols"/>
              <a:buNone/>
            </a:pPr>
            <a:r>
              <a:rPr lang="en-US" sz="1800" b="0" i="0" u="none" strike="noStrike" cap="none" dirty="0">
                <a:solidFill>
                  <a:srgbClr val="164575"/>
                </a:solidFill>
                <a:latin typeface="Corbel"/>
                <a:ea typeface="Corbel"/>
                <a:cs typeface="Corbel"/>
                <a:sym typeface="Corbel"/>
              </a:rPr>
              <a:t>Sharon Radcliff, Librarian, CSU East Bay</a:t>
            </a:r>
            <a:endParaRPr dirty="0"/>
          </a:p>
          <a:p>
            <a:pPr marL="0" marR="0" lvl="0" indent="0" algn="r" rtl="0">
              <a:spcBef>
                <a:spcPts val="0"/>
              </a:spcBef>
              <a:spcAft>
                <a:spcPts val="0"/>
              </a:spcAft>
              <a:buClr>
                <a:schemeClr val="accent1"/>
              </a:buClr>
              <a:buSzPts val="1620"/>
              <a:buFont typeface="Noto Sans Symbols"/>
              <a:buNone/>
            </a:pPr>
            <a:r>
              <a:rPr lang="en-US" sz="1800" b="0" i="0" u="none" strike="noStrike" cap="none">
                <a:solidFill>
                  <a:srgbClr val="164575"/>
                </a:solidFill>
                <a:latin typeface="Corbel"/>
                <a:ea typeface="Corbel"/>
                <a:cs typeface="Corbel"/>
                <a:sym typeface="Corbel"/>
              </a:rPr>
              <a:t>PLA Presentation, 2018</a:t>
            </a:r>
            <a:r>
              <a:rPr lang="en-US" sz="1800" b="0" i="0" u="none" strike="noStrike" cap="none" dirty="0">
                <a:solidFill>
                  <a:srgbClr val="164575"/>
                </a:solidFill>
                <a:latin typeface="Corbel"/>
                <a:ea typeface="Corbel"/>
                <a:cs typeface="Corbel"/>
                <a:sym typeface="Corbel"/>
              </a:rPr>
              <a:t>,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7"/>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CSU East Bay: Demographics</a:t>
            </a:r>
            <a:br>
              <a:rPr lang="en-US" sz="3420" b="0" i="0" u="none" strike="noStrike" cap="none">
                <a:solidFill>
                  <a:srgbClr val="164575"/>
                </a:solidFill>
                <a:latin typeface="Corbel"/>
                <a:ea typeface="Corbel"/>
                <a:cs typeface="Corbel"/>
                <a:sym typeface="Corbel"/>
              </a:rPr>
            </a:br>
            <a:r>
              <a:rPr lang="en-US" sz="3420" b="0" i="0" u="none" strike="noStrike" cap="none">
                <a:solidFill>
                  <a:srgbClr val="164575"/>
                </a:solidFill>
                <a:latin typeface="Corbel"/>
                <a:ea typeface="Corbel"/>
                <a:cs typeface="Corbel"/>
                <a:sym typeface="Corbel"/>
              </a:rPr>
              <a:t>No 1 in Diversity for mainland universities</a:t>
            </a:r>
            <a:br>
              <a:rPr lang="en-US" sz="3420" b="0" i="0" u="none" strike="noStrike" cap="none">
                <a:solidFill>
                  <a:srgbClr val="164575"/>
                </a:solidFill>
                <a:latin typeface="Corbel"/>
                <a:ea typeface="Corbel"/>
                <a:cs typeface="Corbel"/>
                <a:sym typeface="Corbel"/>
              </a:rPr>
            </a:br>
            <a:r>
              <a:rPr lang="en-US" sz="1170" b="0" i="0" u="none" strike="noStrike" cap="none">
                <a:solidFill>
                  <a:srgbClr val="164575"/>
                </a:solidFill>
                <a:latin typeface="Corbel"/>
                <a:ea typeface="Corbel"/>
                <a:cs typeface="Corbel"/>
                <a:sym typeface="Corbel"/>
              </a:rPr>
              <a:t>https://www2.calstate.edu/csu-system/about-the-csu/facts-about-the-csu/Documents/facts2017.pdf </a:t>
            </a:r>
            <a:endParaRPr/>
          </a:p>
        </p:txBody>
      </p:sp>
      <p:pic>
        <p:nvPicPr>
          <p:cNvPr id="145" name="Google Shape;145;p17" descr="Screen Shot 2018-06-19 at 2.29.55 PM.png"/>
          <p:cNvPicPr preferRelativeResize="0">
            <a:picLocks noGrp="1"/>
          </p:cNvPicPr>
          <p:nvPr>
            <p:ph type="body" idx="1"/>
          </p:nvPr>
        </p:nvPicPr>
        <p:blipFill rotWithShape="1">
          <a:blip r:embed="rId3">
            <a:alphaModFix/>
          </a:blip>
          <a:srcRect l="-23757" r="-23757"/>
          <a:stretch/>
        </p:blipFill>
        <p:spPr>
          <a:xfrm>
            <a:off x="779463" y="1949450"/>
            <a:ext cx="7583487" cy="4006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Information Literacy &amp; Environmental Conflict &amp; Sustainability</a:t>
            </a:r>
          </a:p>
        </p:txBody>
      </p:sp>
      <p:sp>
        <p:nvSpPr>
          <p:cNvPr id="3" name="Text Placeholder 2"/>
          <p:cNvSpPr>
            <a:spLocks noGrp="1"/>
          </p:cNvSpPr>
          <p:nvPr>
            <p:ph type="body" idx="1"/>
          </p:nvPr>
        </p:nvSpPr>
        <p:spPr/>
        <p:txBody>
          <a:bodyPr/>
          <a:lstStyle/>
          <a:p>
            <a:r>
              <a:rPr lang="en-US" dirty="0"/>
              <a:t>One-two Unit course on Information Literacy</a:t>
            </a:r>
          </a:p>
          <a:p>
            <a:r>
              <a:rPr lang="en-US" dirty="0"/>
              <a:t>Developed case study assignments related to environmental conflict</a:t>
            </a:r>
          </a:p>
          <a:p>
            <a:r>
              <a:rPr lang="en-US" dirty="0"/>
              <a:t>Through the lens of  sustainability</a:t>
            </a:r>
          </a:p>
          <a:p>
            <a:r>
              <a:rPr lang="en-US" dirty="0"/>
              <a:t>Exploring bias, including  “</a:t>
            </a:r>
            <a:r>
              <a:rPr lang="en-US" dirty="0" err="1"/>
              <a:t>myside</a:t>
            </a:r>
            <a:r>
              <a:rPr lang="en-US" dirty="0"/>
              <a:t> bias”, bias in news, &amp; perspective through analysis of argument, evidence, purpose &amp; tone. </a:t>
            </a:r>
          </a:p>
          <a:p>
            <a:endParaRPr lang="en-US" dirty="0"/>
          </a:p>
        </p:txBody>
      </p:sp>
    </p:spTree>
    <p:extLst>
      <p:ext uri="{BB962C8B-B14F-4D97-AF65-F5344CB8AC3E}">
        <p14:creationId xmlns:p14="http://schemas.microsoft.com/office/powerpoint/2010/main" val="25596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What is Sustainability?</a:t>
            </a:r>
            <a:endParaRPr/>
          </a:p>
        </p:txBody>
      </p:sp>
      <p:sp>
        <p:nvSpPr>
          <p:cNvPr id="157" name="Google Shape;157;p19"/>
          <p:cNvSpPr txBox="1">
            <a:spLocks noGrp="1"/>
          </p:cNvSpPr>
          <p:nvPr>
            <p:ph type="body" idx="1"/>
          </p:nvPr>
        </p:nvSpPr>
        <p:spPr>
          <a:xfrm>
            <a:off x="779475" y="1949825"/>
            <a:ext cx="7824900" cy="4372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In 1987, the </a:t>
            </a:r>
            <a:r>
              <a:rPr lang="en-US" sz="2200" b="1" i="0" u="none" strike="noStrike" cap="none">
                <a:solidFill>
                  <a:srgbClr val="164575"/>
                </a:solidFill>
                <a:latin typeface="Corbel"/>
                <a:ea typeface="Corbel"/>
                <a:cs typeface="Corbel"/>
                <a:sym typeface="Corbel"/>
              </a:rPr>
              <a:t>UN</a:t>
            </a:r>
            <a:r>
              <a:rPr lang="en-US" sz="2200" b="0" i="0" u="none" strike="noStrike" cap="none">
                <a:solidFill>
                  <a:srgbClr val="164575"/>
                </a:solidFill>
                <a:latin typeface="Corbel"/>
                <a:ea typeface="Corbel"/>
                <a:cs typeface="Corbel"/>
                <a:sym typeface="Corbel"/>
              </a:rPr>
              <a:t> Brundtland Commission </a:t>
            </a:r>
            <a:r>
              <a:rPr lang="en-US" sz="2200" b="1" i="0" u="none" strike="noStrike" cap="none">
                <a:solidFill>
                  <a:srgbClr val="164575"/>
                </a:solidFill>
                <a:latin typeface="Corbel"/>
                <a:ea typeface="Corbel"/>
                <a:cs typeface="Corbel"/>
                <a:sym typeface="Corbel"/>
              </a:rPr>
              <a:t>defined sustainable</a:t>
            </a:r>
            <a:r>
              <a:rPr lang="en-US" sz="2200" b="0" i="0" u="none" strike="noStrike" cap="none">
                <a:solidFill>
                  <a:srgbClr val="164575"/>
                </a:solidFill>
                <a:latin typeface="Corbel"/>
                <a:ea typeface="Corbel"/>
                <a:cs typeface="Corbel"/>
                <a:sym typeface="Corbel"/>
              </a:rPr>
              <a:t> development as "meeting the needs of the present without compromising the ability of future generations to meet their own needs." (Report of the World Commission on Environment and Development.)Jan 10, 2008</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Or put more simply: “Live today as if there is a tomorrow!” (quote from Geoffrey Chase, provost</a:t>
            </a:r>
            <a:r>
              <a:rPr lang="en-US"/>
              <a:t> CSU CHannel Islands) </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Key Organization for Integrating Sustainability into Higher Education:</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AASHE: http://www.aashe.org/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p:nvPr/>
        </p:nvSpPr>
        <p:spPr>
          <a:xfrm>
            <a:off x="2057400" y="1524000"/>
            <a:ext cx="2743200" cy="2743200"/>
          </a:xfrm>
          <a:prstGeom prst="ellipse">
            <a:avLst/>
          </a:prstGeom>
          <a:solidFill>
            <a:schemeClr val="folHlink">
              <a:alpha val="60000"/>
            </a:schemeClr>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0" i="0" u="none" strike="noStrike" cap="none">
                <a:solidFill>
                  <a:schemeClr val="dk1"/>
                </a:solidFill>
                <a:latin typeface="Sorts Mill Goudy"/>
                <a:ea typeface="Sorts Mill Goudy"/>
                <a:cs typeface="Sorts Mill Goudy"/>
                <a:sym typeface="Sorts Mill Goudy"/>
              </a:rPr>
              <a:t>Healthy </a:t>
            </a:r>
            <a:endParaRPr/>
          </a:p>
          <a:p>
            <a:pPr marL="0" marR="0" lvl="0" indent="0" algn="l" rtl="0">
              <a:spcBef>
                <a:spcPts val="0"/>
              </a:spcBef>
              <a:spcAft>
                <a:spcPts val="0"/>
              </a:spcAft>
              <a:buNone/>
            </a:pPr>
            <a:r>
              <a:rPr lang="en-US" sz="2400" b="0" i="0" u="none" strike="noStrike" cap="none">
                <a:solidFill>
                  <a:schemeClr val="dk1"/>
                </a:solidFill>
                <a:latin typeface="Sorts Mill Goudy"/>
                <a:ea typeface="Sorts Mill Goudy"/>
                <a:cs typeface="Sorts Mill Goudy"/>
                <a:sym typeface="Sorts Mill Goudy"/>
              </a:rPr>
              <a:t>Environment</a:t>
            </a:r>
            <a:endParaRPr/>
          </a:p>
        </p:txBody>
      </p:sp>
      <p:sp>
        <p:nvSpPr>
          <p:cNvPr id="163" name="Google Shape;163;p20"/>
          <p:cNvSpPr/>
          <p:nvPr/>
        </p:nvSpPr>
        <p:spPr>
          <a:xfrm>
            <a:off x="4114800" y="1524000"/>
            <a:ext cx="2743200" cy="2743200"/>
          </a:xfrm>
          <a:prstGeom prst="ellipse">
            <a:avLst/>
          </a:prstGeom>
          <a:solidFill>
            <a:srgbClr val="008000">
              <a:alpha val="60000"/>
            </a:srgbClr>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a:solidFill>
                  <a:schemeClr val="dk1"/>
                </a:solidFill>
                <a:latin typeface="Sorts Mill Goudy"/>
                <a:ea typeface="Sorts Mill Goudy"/>
                <a:cs typeface="Sorts Mill Goudy"/>
                <a:sym typeface="Sorts Mill Goudy"/>
              </a:rPr>
              <a:t>  Social Health</a:t>
            </a:r>
            <a:endParaRPr/>
          </a:p>
          <a:p>
            <a:pPr marL="0" marR="0" lvl="0" indent="0" algn="ctr" rtl="0">
              <a:spcBef>
                <a:spcPts val="0"/>
              </a:spcBef>
              <a:spcAft>
                <a:spcPts val="0"/>
              </a:spcAft>
              <a:buNone/>
            </a:pPr>
            <a:r>
              <a:rPr lang="en-US" sz="2400">
                <a:solidFill>
                  <a:schemeClr val="dk1"/>
                </a:solidFill>
                <a:latin typeface="Sorts Mill Goudy"/>
                <a:ea typeface="Sorts Mill Goudy"/>
                <a:cs typeface="Sorts Mill Goudy"/>
                <a:sym typeface="Sorts Mill Goudy"/>
              </a:rPr>
              <a:t>      Social Justice</a:t>
            </a:r>
            <a:endParaRPr/>
          </a:p>
        </p:txBody>
      </p:sp>
      <p:sp>
        <p:nvSpPr>
          <p:cNvPr id="164" name="Google Shape;164;p20"/>
          <p:cNvSpPr/>
          <p:nvPr/>
        </p:nvSpPr>
        <p:spPr>
          <a:xfrm>
            <a:off x="3048000" y="3048000"/>
            <a:ext cx="2743200" cy="2743200"/>
          </a:xfrm>
          <a:prstGeom prst="ellipse">
            <a:avLst/>
          </a:prstGeom>
          <a:solidFill>
            <a:schemeClr val="dk2">
              <a:alpha val="60000"/>
            </a:schemeClr>
          </a:solidFill>
          <a:ln w="25400" cap="flat" cmpd="sng">
            <a:solidFill>
              <a:schemeClr val="dk1"/>
            </a:solidFill>
            <a:prstDash val="solid"/>
            <a:round/>
            <a:headEnd type="none" w="sm" len="sm"/>
            <a:tailEnd type="none" w="sm" len="sm"/>
          </a:ln>
        </p:spPr>
        <p:txBody>
          <a:bodyPr spcFirstLastPara="1" wrap="square" lIns="91425" tIns="45700" rIns="91425" bIns="45700" anchor="b" anchorCtr="1">
            <a:noAutofit/>
          </a:bodyPr>
          <a:lstStyle/>
          <a:p>
            <a:pPr marL="0" marR="0" lvl="0" indent="0" algn="ctr" rtl="0">
              <a:spcBef>
                <a:spcPts val="0"/>
              </a:spcBef>
              <a:spcAft>
                <a:spcPts val="0"/>
              </a:spcAft>
              <a:buNone/>
            </a:pPr>
            <a:r>
              <a:rPr lang="en-US" sz="2400">
                <a:solidFill>
                  <a:schemeClr val="dk1"/>
                </a:solidFill>
                <a:latin typeface="Sorts Mill Goudy"/>
                <a:ea typeface="Sorts Mill Goudy"/>
                <a:cs typeface="Sorts Mill Goudy"/>
                <a:sym typeface="Sorts Mill Goudy"/>
              </a:rPr>
              <a:t>Flourishing</a:t>
            </a:r>
            <a:endParaRPr/>
          </a:p>
          <a:p>
            <a:pPr marL="0" marR="0" lvl="0" indent="0" algn="ctr" rtl="0">
              <a:spcBef>
                <a:spcPts val="0"/>
              </a:spcBef>
              <a:spcAft>
                <a:spcPts val="0"/>
              </a:spcAft>
              <a:buNone/>
            </a:pPr>
            <a:r>
              <a:rPr lang="en-US" sz="2400">
                <a:solidFill>
                  <a:schemeClr val="dk1"/>
                </a:solidFill>
                <a:latin typeface="Sorts Mill Goudy"/>
                <a:ea typeface="Sorts Mill Goudy"/>
                <a:cs typeface="Sorts Mill Goudy"/>
                <a:sym typeface="Sorts Mill Goudy"/>
              </a:rPr>
              <a:t> Economy</a:t>
            </a:r>
            <a:endParaRPr/>
          </a:p>
        </p:txBody>
      </p:sp>
      <p:sp>
        <p:nvSpPr>
          <p:cNvPr id="165" name="Google Shape;165;p20"/>
          <p:cNvSpPr txBox="1">
            <a:spLocks noGrp="1"/>
          </p:cNvSpPr>
          <p:nvPr>
            <p:ph type="title" idx="4294967295"/>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600"/>
              <a:buFont typeface="Sorts Mill Goudy"/>
              <a:buNone/>
            </a:pPr>
            <a:r>
              <a:rPr lang="en-US" sz="3600" b="1" i="0" u="none" strike="noStrike" cap="none">
                <a:solidFill>
                  <a:srgbClr val="164575"/>
                </a:solidFill>
                <a:latin typeface="Sorts Mill Goudy"/>
                <a:ea typeface="Sorts Mill Goudy"/>
                <a:cs typeface="Sorts Mill Goudy"/>
                <a:sym typeface="Sorts Mill Goudy"/>
              </a:rPr>
              <a:t>Components of a Sustainable Future </a:t>
            </a:r>
            <a:r>
              <a:rPr lang="en-US" sz="1080" b="1" i="0" u="none" strike="noStrike" cap="none">
                <a:solidFill>
                  <a:srgbClr val="164575"/>
                </a:solidFill>
                <a:latin typeface="Sorts Mill Goudy"/>
                <a:ea typeface="Sorts Mill Goudy"/>
                <a:cs typeface="Sorts Mill Goudy"/>
                <a:sym typeface="Sorts Mill Goudy"/>
              </a:rPr>
              <a:t>(From AASHE Conference) </a:t>
            </a:r>
            <a:endParaRPr sz="3600" b="1" i="0" u="none" strike="noStrike" cap="none">
              <a:solidFill>
                <a:srgbClr val="164575"/>
              </a:solidFill>
              <a:latin typeface="Sorts Mill Goudy"/>
              <a:ea typeface="Sorts Mill Goudy"/>
              <a:cs typeface="Sorts Mill Goudy"/>
              <a:sym typeface="Sorts Mill Goudy"/>
            </a:endParaRPr>
          </a:p>
        </p:txBody>
      </p:sp>
      <p:sp>
        <p:nvSpPr>
          <p:cNvPr id="166" name="Google Shape;166;p20"/>
          <p:cNvSpPr txBox="1"/>
          <p:nvPr/>
        </p:nvSpPr>
        <p:spPr>
          <a:xfrm>
            <a:off x="3505200" y="3124200"/>
            <a:ext cx="2057400"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u="sng">
                <a:solidFill>
                  <a:schemeClr val="lt1"/>
                </a:solidFill>
                <a:latin typeface="Sorts Mill Goudy"/>
                <a:ea typeface="Sorts Mill Goudy"/>
                <a:cs typeface="Sorts Mill Goudy"/>
                <a:sym typeface="Sorts Mill Goudy"/>
              </a:rPr>
              <a:t>Sustainable Society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txBox="1">
            <a:spLocks noGrp="1"/>
          </p:cNvSpPr>
          <p:nvPr>
            <p:ph type="title" idx="4294967295"/>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4000"/>
              <a:buFont typeface="Sorts Mill Goudy"/>
              <a:buNone/>
            </a:pPr>
            <a:r>
              <a:rPr lang="en-US" sz="4000" b="0" i="0" u="none" strike="noStrike" cap="none">
                <a:solidFill>
                  <a:srgbClr val="164575"/>
                </a:solidFill>
                <a:latin typeface="Sorts Mill Goudy"/>
                <a:ea typeface="Sorts Mill Goudy"/>
                <a:cs typeface="Sorts Mill Goudy"/>
                <a:sym typeface="Sorts Mill Goudy"/>
              </a:rPr>
              <a:t>A better view? </a:t>
            </a:r>
            <a:r>
              <a:rPr lang="en-US" sz="1200" b="0" i="0" u="none" strike="noStrike" cap="none">
                <a:solidFill>
                  <a:srgbClr val="164575"/>
                </a:solidFill>
                <a:latin typeface="Sorts Mill Goudy"/>
                <a:ea typeface="Sorts Mill Goudy"/>
                <a:cs typeface="Sorts Mill Goudy"/>
                <a:sym typeface="Sorts Mill Goudy"/>
              </a:rPr>
              <a:t>(From AASHE)</a:t>
            </a:r>
            <a:r>
              <a:rPr lang="en-US" sz="4000" b="0" i="0" u="none" strike="noStrike" cap="none">
                <a:solidFill>
                  <a:srgbClr val="164575"/>
                </a:solidFill>
                <a:latin typeface="Sorts Mill Goudy"/>
                <a:ea typeface="Sorts Mill Goudy"/>
                <a:cs typeface="Sorts Mill Goudy"/>
                <a:sym typeface="Sorts Mill Goudy"/>
              </a:rPr>
              <a:t> </a:t>
            </a:r>
            <a:endParaRPr/>
          </a:p>
        </p:txBody>
      </p:sp>
      <p:sp>
        <p:nvSpPr>
          <p:cNvPr id="172" name="Google Shape;172;p21"/>
          <p:cNvSpPr txBox="1">
            <a:spLocks noGrp="1"/>
          </p:cNvSpPr>
          <p:nvPr>
            <p:ph type="body" idx="4294967295"/>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None/>
            </a:pPr>
            <a:r>
              <a:rPr lang="en-US" sz="2200" b="0" i="0" u="none" strike="noStrike" cap="none">
                <a:solidFill>
                  <a:srgbClr val="164575"/>
                </a:solidFill>
                <a:latin typeface="Sorts Mill Goudy"/>
                <a:ea typeface="Sorts Mill Goudy"/>
                <a:cs typeface="Sorts Mill Goudy"/>
                <a:sym typeface="Sorts Mill Goudy"/>
              </a:rPr>
              <a:t>Rather then the three partially connected circles shown on the previous slide, a better picture of a sustainable community is the circles within circles show below</a:t>
            </a:r>
            <a:endParaRPr/>
          </a:p>
        </p:txBody>
      </p:sp>
      <p:sp>
        <p:nvSpPr>
          <p:cNvPr id="173" name="Google Shape;173;p21"/>
          <p:cNvSpPr txBox="1"/>
          <p:nvPr/>
        </p:nvSpPr>
        <p:spPr>
          <a:xfrm>
            <a:off x="5334000" y="4114800"/>
            <a:ext cx="3581400" cy="23083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chemeClr val="dk1"/>
                </a:solidFill>
                <a:latin typeface="Sorts Mill Goudy"/>
                <a:ea typeface="Sorts Mill Goudy"/>
                <a:cs typeface="Sorts Mill Goudy"/>
                <a:sym typeface="Sorts Mill Goudy"/>
              </a:rPr>
              <a:t>A view of community as three concentric circles: the economy exists within society, and both the economy and society exist within the environment.</a:t>
            </a:r>
            <a:endParaRPr/>
          </a:p>
        </p:txBody>
      </p:sp>
      <p:sp>
        <p:nvSpPr>
          <p:cNvPr id="174" name="Google Shape;174;p21"/>
          <p:cNvSpPr/>
          <p:nvPr/>
        </p:nvSpPr>
        <p:spPr>
          <a:xfrm>
            <a:off x="457200" y="3624361"/>
            <a:ext cx="4572000" cy="2798763"/>
          </a:xfrm>
          <a:prstGeom prst="ellipse">
            <a:avLst/>
          </a:prstGeom>
          <a:solidFill>
            <a:srgbClr val="4E95E1"/>
          </a:solidFill>
          <a:ln w="12700" cap="flat" cmpd="sng">
            <a:solidFill>
              <a:srgbClr val="008F92"/>
            </a:solidFill>
            <a:prstDash val="solid"/>
            <a:round/>
            <a:headEnd type="none" w="sm" len="sm"/>
            <a:tailEnd type="none" w="sm" len="sm"/>
          </a:ln>
          <a:effectLst>
            <a:outerShdw blurRad="50800" dist="63500" dir="2700000" sx="102000" sy="102000" rotWithShape="0">
              <a:srgbClr val="000000">
                <a:alpha val="49803"/>
              </a:srgbClr>
            </a:outerShdw>
          </a:effectLst>
        </p:spPr>
        <p:txBody>
          <a:bodyPr spcFirstLastPara="1" wrap="square" lIns="91425" tIns="45700" rIns="91425" bIns="45700" anchor="b" anchorCtr="0">
            <a:noAutofit/>
          </a:bodyPr>
          <a:lstStyle/>
          <a:p>
            <a:pPr marL="0" marR="0" lvl="0" indent="0" algn="ctr" rtl="0">
              <a:spcBef>
                <a:spcPts val="0"/>
              </a:spcBef>
              <a:spcAft>
                <a:spcPts val="0"/>
              </a:spcAft>
              <a:buNone/>
            </a:pPr>
            <a:r>
              <a:rPr lang="en-US" sz="1800">
                <a:solidFill>
                  <a:schemeClr val="lt1"/>
                </a:solidFill>
                <a:latin typeface="Corbel"/>
                <a:ea typeface="Corbel"/>
                <a:cs typeface="Corbel"/>
                <a:sym typeface="Corbel"/>
              </a:rPr>
              <a:t>Environment</a:t>
            </a:r>
            <a:endParaRPr/>
          </a:p>
        </p:txBody>
      </p:sp>
      <p:sp>
        <p:nvSpPr>
          <p:cNvPr id="175" name="Google Shape;175;p21"/>
          <p:cNvSpPr/>
          <p:nvPr/>
        </p:nvSpPr>
        <p:spPr>
          <a:xfrm>
            <a:off x="1066800" y="3819193"/>
            <a:ext cx="3265488" cy="1849885"/>
          </a:xfrm>
          <a:prstGeom prst="ellipse">
            <a:avLst/>
          </a:prstGeom>
          <a:solidFill>
            <a:srgbClr val="008F92"/>
          </a:solidFill>
          <a:ln w="12700" cap="flat" cmpd="sng">
            <a:solidFill>
              <a:srgbClr val="D653F1"/>
            </a:solidFill>
            <a:prstDash val="solid"/>
            <a:round/>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r>
              <a:rPr lang="en-US" sz="1800">
                <a:solidFill>
                  <a:schemeClr val="dk1"/>
                </a:solidFill>
                <a:latin typeface="Corbel"/>
                <a:ea typeface="Corbel"/>
                <a:cs typeface="Corbel"/>
                <a:sym typeface="Corbel"/>
              </a:rPr>
              <a:t>Society</a:t>
            </a:r>
            <a:endParaRPr/>
          </a:p>
        </p:txBody>
      </p:sp>
      <p:sp>
        <p:nvSpPr>
          <p:cNvPr id="176" name="Google Shape;176;p21"/>
          <p:cNvSpPr/>
          <p:nvPr/>
        </p:nvSpPr>
        <p:spPr>
          <a:xfrm>
            <a:off x="1752600" y="4114800"/>
            <a:ext cx="1866900" cy="786646"/>
          </a:xfrm>
          <a:prstGeom prst="ellipse">
            <a:avLst/>
          </a:prstGeom>
          <a:solidFill>
            <a:srgbClr val="D8D8D8"/>
          </a:solidFill>
          <a:ln w="25400" cap="flat" cmpd="sng">
            <a:solidFill>
              <a:schemeClr val="accent6"/>
            </a:solidFill>
            <a:prstDash val="solid"/>
            <a:round/>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r>
              <a:rPr lang="en-US" sz="1800">
                <a:solidFill>
                  <a:schemeClr val="dk1"/>
                </a:solidFill>
                <a:latin typeface="Corbel"/>
                <a:ea typeface="Corbel"/>
                <a:cs typeface="Corbel"/>
                <a:sym typeface="Corbel"/>
              </a:rPr>
              <a:t>Economy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2"/>
          <p:cNvSpPr txBox="1">
            <a:spLocks noGrp="1"/>
          </p:cNvSpPr>
          <p:nvPr>
            <p:ph type="title" idx="4294967295"/>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600"/>
              <a:buFont typeface="Sorts Mill Goudy"/>
              <a:buNone/>
            </a:pPr>
            <a:r>
              <a:rPr lang="en-US" sz="3600" b="1" i="0" u="none" strike="noStrike" cap="none">
                <a:solidFill>
                  <a:srgbClr val="164575"/>
                </a:solidFill>
                <a:latin typeface="Sorts Mill Goudy"/>
                <a:ea typeface="Sorts Mill Goudy"/>
                <a:cs typeface="Sorts Mill Goudy"/>
                <a:sym typeface="Sorts Mill Goudy"/>
              </a:rPr>
              <a:t>System goals could include the following: </a:t>
            </a:r>
            <a:r>
              <a:rPr lang="en-US" sz="1800" b="1" i="0" u="none" strike="noStrike" cap="none">
                <a:solidFill>
                  <a:srgbClr val="164575"/>
                </a:solidFill>
                <a:latin typeface="Sorts Mill Goudy"/>
                <a:ea typeface="Sorts Mill Goudy"/>
                <a:cs typeface="Sorts Mill Goudy"/>
                <a:sym typeface="Sorts Mill Goudy"/>
              </a:rPr>
              <a:t>From AASHE Conference CSU Channel Islands</a:t>
            </a:r>
            <a:endParaRPr sz="3600" b="1" i="0" u="none" strike="noStrike" cap="none">
              <a:solidFill>
                <a:srgbClr val="164575"/>
              </a:solidFill>
              <a:latin typeface="Sorts Mill Goudy"/>
              <a:ea typeface="Sorts Mill Goudy"/>
              <a:cs typeface="Sorts Mill Goudy"/>
              <a:sym typeface="Sorts Mill Goudy"/>
            </a:endParaRPr>
          </a:p>
        </p:txBody>
      </p:sp>
      <p:sp>
        <p:nvSpPr>
          <p:cNvPr id="182" name="Google Shape;182;p22"/>
          <p:cNvSpPr txBox="1">
            <a:spLocks noGrp="1"/>
          </p:cNvSpPr>
          <p:nvPr>
            <p:ph type="body" idx="4294967295"/>
          </p:nvPr>
        </p:nvSpPr>
        <p:spPr>
          <a:xfrm>
            <a:off x="457200" y="1447800"/>
            <a:ext cx="8458200" cy="5257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60000"/>
              </a:lnSpc>
              <a:spcBef>
                <a:spcPts val="0"/>
              </a:spcBef>
              <a:spcAft>
                <a:spcPts val="0"/>
              </a:spcAft>
              <a:buClr>
                <a:schemeClr val="accent1"/>
              </a:buClr>
              <a:buSzPts val="1511"/>
              <a:buFont typeface="Arial"/>
              <a:buNone/>
            </a:pPr>
            <a:r>
              <a:rPr lang="en-US" sz="1679" b="1" i="1" u="none" strike="noStrike" cap="none">
                <a:solidFill>
                  <a:srgbClr val="164575"/>
                </a:solidFill>
                <a:latin typeface="Sorts Mill Goudy"/>
                <a:ea typeface="Sorts Mill Goudy"/>
                <a:cs typeface="Sorts Mill Goudy"/>
                <a:sym typeface="Sorts Mill Goudy"/>
              </a:rPr>
              <a:t>Ecological system goals</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Genetic diversity</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Resilience</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Biological productivity</a:t>
            </a:r>
            <a:endParaRPr/>
          </a:p>
          <a:p>
            <a:pPr marL="342900" marR="0" lvl="0" indent="-342900" algn="l" rtl="0">
              <a:lnSpc>
                <a:spcPct val="60000"/>
              </a:lnSpc>
              <a:spcBef>
                <a:spcPts val="2000"/>
              </a:spcBef>
              <a:spcAft>
                <a:spcPts val="0"/>
              </a:spcAft>
              <a:buClr>
                <a:schemeClr val="accent1"/>
              </a:buClr>
              <a:buSzPts val="1511"/>
              <a:buFont typeface="Arial"/>
              <a:buNone/>
            </a:pPr>
            <a:r>
              <a:rPr lang="en-US" sz="1679" b="1" i="1" u="none" strike="noStrike" cap="none">
                <a:solidFill>
                  <a:srgbClr val="164575"/>
                </a:solidFill>
                <a:latin typeface="Sorts Mill Goudy"/>
                <a:ea typeface="Sorts Mill Goudy"/>
                <a:cs typeface="Sorts Mill Goudy"/>
                <a:sym typeface="Sorts Mill Goudy"/>
              </a:rPr>
              <a:t>Economic system goals</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Increasing production of goods and services</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Satisfying basic needs or reducing poverty</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Improving equity</a:t>
            </a:r>
            <a:endParaRPr/>
          </a:p>
          <a:p>
            <a:pPr marL="342900" marR="0" lvl="0" indent="-342900" algn="l" rtl="0">
              <a:lnSpc>
                <a:spcPct val="60000"/>
              </a:lnSpc>
              <a:spcBef>
                <a:spcPts val="2000"/>
              </a:spcBef>
              <a:spcAft>
                <a:spcPts val="0"/>
              </a:spcAft>
              <a:buClr>
                <a:schemeClr val="accent1"/>
              </a:buClr>
              <a:buSzPts val="1511"/>
              <a:buFont typeface="Arial"/>
              <a:buNone/>
            </a:pPr>
            <a:r>
              <a:rPr lang="en-US" sz="1679" b="1" i="1" u="none" strike="noStrike" cap="none">
                <a:solidFill>
                  <a:srgbClr val="164575"/>
                </a:solidFill>
                <a:latin typeface="Sorts Mill Goudy"/>
                <a:ea typeface="Sorts Mill Goudy"/>
                <a:cs typeface="Sorts Mill Goudy"/>
                <a:sym typeface="Sorts Mill Goudy"/>
              </a:rPr>
              <a:t>Social system goals</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Cultural diversity</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Social justice</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Gender equity</a:t>
            </a:r>
            <a:endParaRPr/>
          </a:p>
          <a:p>
            <a:pPr marL="342900" marR="0" lvl="0" indent="-342900" algn="l" rtl="0">
              <a:lnSpc>
                <a:spcPct val="60000"/>
              </a:lnSpc>
              <a:spcBef>
                <a:spcPts val="2000"/>
              </a:spcBef>
              <a:spcAft>
                <a:spcPts val="0"/>
              </a:spcAft>
              <a:buClr>
                <a:schemeClr val="accent1"/>
              </a:buClr>
              <a:buSzPts val="1511"/>
              <a:buFont typeface="Noto Sans Symbols"/>
              <a:buChar char="+"/>
            </a:pPr>
            <a:r>
              <a:rPr lang="en-US" sz="1679" b="0" i="0" u="none" strike="noStrike" cap="none">
                <a:solidFill>
                  <a:srgbClr val="164575"/>
                </a:solidFill>
                <a:latin typeface="Sorts Mill Goudy"/>
                <a:ea typeface="Sorts Mill Goudy"/>
                <a:cs typeface="Sorts Mill Goudy"/>
                <a:sym typeface="Sorts Mill Goudy"/>
              </a:rPr>
              <a:t>Participation</a:t>
            </a:r>
            <a:endParaRPr/>
          </a:p>
        </p:txBody>
      </p:sp>
      <p:sp>
        <p:nvSpPr>
          <p:cNvPr id="183" name="Google Shape;183;p22"/>
          <p:cNvSpPr/>
          <p:nvPr/>
        </p:nvSpPr>
        <p:spPr>
          <a:xfrm>
            <a:off x="4895850" y="4357720"/>
            <a:ext cx="868363" cy="868362"/>
          </a:xfrm>
          <a:prstGeom prst="ellipse">
            <a:avLst/>
          </a:prstGeom>
          <a:solidFill>
            <a:schemeClr val="dk2"/>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84" name="Google Shape;184;p22"/>
          <p:cNvSpPr/>
          <p:nvPr/>
        </p:nvSpPr>
        <p:spPr>
          <a:xfrm>
            <a:off x="5330032" y="5172075"/>
            <a:ext cx="868362" cy="868363"/>
          </a:xfrm>
          <a:prstGeom prst="ellipse">
            <a:avLst/>
          </a:prstGeom>
          <a:solidFill>
            <a:srgbClr val="008000">
              <a:alpha val="60000"/>
            </a:srgbClr>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85" name="Google Shape;185;p22"/>
          <p:cNvSpPr/>
          <p:nvPr/>
        </p:nvSpPr>
        <p:spPr>
          <a:xfrm>
            <a:off x="4414376" y="5161281"/>
            <a:ext cx="868363" cy="868363"/>
          </a:xfrm>
          <a:prstGeom prst="ellipse">
            <a:avLst/>
          </a:prstGeom>
          <a:solidFill>
            <a:schemeClr val="folHlink">
              <a:alpha val="60000"/>
            </a:schemeClr>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86" name="Google Shape;186;p22"/>
          <p:cNvSpPr txBox="1"/>
          <p:nvPr/>
        </p:nvSpPr>
        <p:spPr>
          <a:xfrm>
            <a:off x="3495241" y="5512119"/>
            <a:ext cx="1003300" cy="5175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400">
                <a:solidFill>
                  <a:schemeClr val="dk1"/>
                </a:solidFill>
                <a:latin typeface="Times New Roman"/>
                <a:ea typeface="Times New Roman"/>
                <a:cs typeface="Times New Roman"/>
                <a:sym typeface="Times New Roman"/>
              </a:rPr>
              <a:t>Social </a:t>
            </a:r>
            <a:br>
              <a:rPr lang="en-US" sz="1400">
                <a:solidFill>
                  <a:schemeClr val="dk1"/>
                </a:solidFill>
                <a:latin typeface="Times New Roman"/>
                <a:ea typeface="Times New Roman"/>
                <a:cs typeface="Times New Roman"/>
                <a:sym typeface="Times New Roman"/>
              </a:rPr>
            </a:br>
            <a:r>
              <a:rPr lang="en-US" sz="1400">
                <a:solidFill>
                  <a:schemeClr val="dk1"/>
                </a:solidFill>
                <a:latin typeface="Times New Roman"/>
                <a:ea typeface="Times New Roman"/>
                <a:cs typeface="Times New Roman"/>
                <a:sym typeface="Times New Roman"/>
              </a:rPr>
              <a:t>System</a:t>
            </a:r>
            <a:endParaRPr/>
          </a:p>
        </p:txBody>
      </p:sp>
      <p:sp>
        <p:nvSpPr>
          <p:cNvPr id="187" name="Google Shape;187;p22"/>
          <p:cNvSpPr txBox="1"/>
          <p:nvPr/>
        </p:nvSpPr>
        <p:spPr>
          <a:xfrm>
            <a:off x="5383528" y="5226082"/>
            <a:ext cx="2432050" cy="5175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Times New Roman"/>
                <a:ea typeface="Times New Roman"/>
                <a:cs typeface="Times New Roman"/>
                <a:sym typeface="Times New Roman"/>
              </a:rPr>
              <a:t>Economic </a:t>
            </a:r>
            <a:br>
              <a:rPr lang="en-US" sz="1400">
                <a:solidFill>
                  <a:schemeClr val="dk1"/>
                </a:solidFill>
                <a:latin typeface="Times New Roman"/>
                <a:ea typeface="Times New Roman"/>
                <a:cs typeface="Times New Roman"/>
                <a:sym typeface="Times New Roman"/>
              </a:rPr>
            </a:br>
            <a:r>
              <a:rPr lang="en-US" sz="1400">
                <a:solidFill>
                  <a:schemeClr val="dk1"/>
                </a:solidFill>
                <a:latin typeface="Times New Roman"/>
                <a:ea typeface="Times New Roman"/>
                <a:cs typeface="Times New Roman"/>
                <a:sym typeface="Times New Roman"/>
              </a:rPr>
              <a:t>System</a:t>
            </a:r>
            <a:endParaRPr/>
          </a:p>
        </p:txBody>
      </p:sp>
      <p:sp>
        <p:nvSpPr>
          <p:cNvPr id="188" name="Google Shape;188;p22"/>
          <p:cNvSpPr txBox="1"/>
          <p:nvPr/>
        </p:nvSpPr>
        <p:spPr>
          <a:xfrm>
            <a:off x="4883150" y="4419600"/>
            <a:ext cx="243205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Times New Roman"/>
                <a:ea typeface="Times New Roman"/>
                <a:cs typeface="Times New Roman"/>
                <a:sym typeface="Times New Roman"/>
              </a:rPr>
              <a:t>Environmental  </a:t>
            </a:r>
            <a:br>
              <a:rPr lang="en-US" sz="1400">
                <a:solidFill>
                  <a:schemeClr val="dk1"/>
                </a:solidFill>
                <a:latin typeface="Times New Roman"/>
                <a:ea typeface="Times New Roman"/>
                <a:cs typeface="Times New Roman"/>
                <a:sym typeface="Times New Roman"/>
              </a:rPr>
            </a:br>
            <a:r>
              <a:rPr lang="en-US" sz="1400">
                <a:solidFill>
                  <a:schemeClr val="dk1"/>
                </a:solidFill>
                <a:latin typeface="Times New Roman"/>
                <a:ea typeface="Times New Roman"/>
                <a:cs typeface="Times New Roman"/>
                <a:sym typeface="Times New Roman"/>
              </a:rPr>
              <a:t>Systems</a:t>
            </a:r>
            <a:endParaRPr/>
          </a:p>
        </p:txBody>
      </p:sp>
      <p:sp>
        <p:nvSpPr>
          <p:cNvPr id="189" name="Google Shape;189;p22"/>
          <p:cNvSpPr/>
          <p:nvPr/>
        </p:nvSpPr>
        <p:spPr>
          <a:xfrm>
            <a:off x="7684960" y="4989119"/>
            <a:ext cx="942968" cy="868362"/>
          </a:xfrm>
          <a:prstGeom prst="ellipse">
            <a:avLst/>
          </a:prstGeom>
          <a:solidFill>
            <a:srgbClr val="008000">
              <a:alpha val="60000"/>
            </a:srgbClr>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90" name="Google Shape;190;p22"/>
          <p:cNvSpPr/>
          <p:nvPr/>
        </p:nvSpPr>
        <p:spPr>
          <a:xfrm>
            <a:off x="7472363" y="4419600"/>
            <a:ext cx="869950" cy="868363"/>
          </a:xfrm>
          <a:prstGeom prst="ellipse">
            <a:avLst/>
          </a:prstGeom>
          <a:solidFill>
            <a:schemeClr val="dk2">
              <a:alpha val="60000"/>
            </a:schemeClr>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91" name="Google Shape;191;p22"/>
          <p:cNvSpPr/>
          <p:nvPr/>
        </p:nvSpPr>
        <p:spPr>
          <a:xfrm>
            <a:off x="7166083" y="4989119"/>
            <a:ext cx="868363" cy="868362"/>
          </a:xfrm>
          <a:prstGeom prst="ellipse">
            <a:avLst/>
          </a:prstGeom>
          <a:solidFill>
            <a:schemeClr val="folHlink">
              <a:alpha val="60000"/>
            </a:schemeClr>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92" name="Google Shape;192;p22"/>
          <p:cNvSpPr txBox="1"/>
          <p:nvPr/>
        </p:nvSpPr>
        <p:spPr>
          <a:xfrm>
            <a:off x="5646757" y="6139652"/>
            <a:ext cx="4183043"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dk1"/>
                </a:solidFill>
                <a:latin typeface="Times New Roman"/>
                <a:ea typeface="Times New Roman"/>
                <a:cs typeface="Times New Roman"/>
                <a:sym typeface="Times New Roman"/>
              </a:rPr>
              <a:t>Sustainable development</a:t>
            </a:r>
            <a:br>
              <a:rPr lang="en-US" sz="1200">
                <a:solidFill>
                  <a:schemeClr val="dk1"/>
                </a:solidFill>
                <a:latin typeface="Times New Roman"/>
                <a:ea typeface="Times New Roman"/>
                <a:cs typeface="Times New Roman"/>
                <a:sym typeface="Times New Roman"/>
              </a:rPr>
            </a:br>
            <a:r>
              <a:rPr lang="en-US" sz="1200">
                <a:solidFill>
                  <a:schemeClr val="dk1"/>
                </a:solidFill>
                <a:latin typeface="Times New Roman"/>
                <a:ea typeface="Times New Roman"/>
                <a:cs typeface="Times New Roman"/>
                <a:sym typeface="Times New Roman"/>
              </a:rPr>
              <a:t>(in the interactive zone)</a:t>
            </a:r>
            <a:endParaRPr/>
          </a:p>
        </p:txBody>
      </p:sp>
      <p:sp>
        <p:nvSpPr>
          <p:cNvPr id="193" name="Google Shape;193;p22"/>
          <p:cNvSpPr txBox="1"/>
          <p:nvPr/>
        </p:nvSpPr>
        <p:spPr>
          <a:xfrm>
            <a:off x="3657600" y="6248400"/>
            <a:ext cx="32004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a:solidFill>
                  <a:schemeClr val="dk1"/>
                </a:solidFill>
                <a:latin typeface="Times New Roman"/>
                <a:ea typeface="Times New Roman"/>
                <a:cs typeface="Times New Roman"/>
                <a:sym typeface="Times New Roman"/>
              </a:rPr>
              <a:t>Unsustainable</a:t>
            </a:r>
            <a:br>
              <a:rPr lang="en-US" sz="1200">
                <a:solidFill>
                  <a:schemeClr val="dk1"/>
                </a:solidFill>
                <a:latin typeface="Times New Roman"/>
                <a:ea typeface="Times New Roman"/>
                <a:cs typeface="Times New Roman"/>
                <a:sym typeface="Times New Roman"/>
              </a:rPr>
            </a:br>
            <a:r>
              <a:rPr lang="en-US" sz="1200">
                <a:solidFill>
                  <a:schemeClr val="dk1"/>
                </a:solidFill>
                <a:latin typeface="Times New Roman"/>
                <a:ea typeface="Times New Roman"/>
                <a:cs typeface="Times New Roman"/>
                <a:sym typeface="Times New Roman"/>
              </a:rPr>
              <a:t>development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Studies in Environmental Conflict:</a:t>
            </a:r>
          </a:p>
        </p:txBody>
      </p:sp>
      <p:sp>
        <p:nvSpPr>
          <p:cNvPr id="3" name="Text Placeholder 2"/>
          <p:cNvSpPr>
            <a:spLocks noGrp="1"/>
          </p:cNvSpPr>
          <p:nvPr>
            <p:ph type="body" idx="1"/>
          </p:nvPr>
        </p:nvSpPr>
        <p:spPr/>
        <p:txBody>
          <a:bodyPr/>
          <a:lstStyle/>
          <a:p>
            <a:r>
              <a:rPr lang="en-US" dirty="0"/>
              <a:t>Include environmental, social justice and economic components, often at odds</a:t>
            </a:r>
          </a:p>
          <a:p>
            <a:r>
              <a:rPr lang="en-US" dirty="0"/>
              <a:t>By examining claims, evidence, and backing or values/world view behind claims, one can better understand conflicts and biases. </a:t>
            </a:r>
          </a:p>
        </p:txBody>
      </p:sp>
    </p:spTree>
    <p:extLst>
      <p:ext uri="{BB962C8B-B14F-4D97-AF65-F5344CB8AC3E}">
        <p14:creationId xmlns:p14="http://schemas.microsoft.com/office/powerpoint/2010/main" val="4029434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4"/>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dirty="0">
                <a:solidFill>
                  <a:srgbClr val="164575"/>
                </a:solidFill>
                <a:latin typeface="Corbel"/>
                <a:ea typeface="Corbel"/>
                <a:cs typeface="Corbel"/>
                <a:sym typeface="Corbel"/>
              </a:rPr>
              <a:t>Case Study Approach:</a:t>
            </a:r>
            <a:endParaRPr dirty="0"/>
          </a:p>
        </p:txBody>
      </p:sp>
      <p:sp>
        <p:nvSpPr>
          <p:cNvPr id="205" name="Google Shape;205;p24"/>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Examines one problem in depth</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Contains all of the three “E”s</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Analyzes stakeholder perspectives</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Integrates critical thinking </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Includes analysis of background, bias of stakeholders and  evaluation of evidence and sources of information</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Analyze multiple perspectives</a:t>
            </a:r>
            <a:endParaRPr/>
          </a:p>
          <a:p>
            <a:pPr marL="342900" marR="0" lvl="0" indent="-342900" algn="l" rtl="0">
              <a:lnSpc>
                <a:spcPct val="9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May incorporate dialectical view of argument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3"/>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CSU East Bay ILO: Sustainability Overlay</a:t>
            </a:r>
            <a:endParaRPr/>
          </a:p>
        </p:txBody>
      </p:sp>
      <p:sp>
        <p:nvSpPr>
          <p:cNvPr id="199" name="Google Shape;199;p23"/>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1832"/>
              <a:buFont typeface="Noto Sans Symbols"/>
              <a:buNone/>
            </a:pPr>
            <a:r>
              <a:rPr lang="en-US" sz="2035" b="0" i="0" u="none" strike="noStrike" cap="none">
                <a:solidFill>
                  <a:srgbClr val="164575"/>
                </a:solidFill>
                <a:latin typeface="Corbel"/>
                <a:ea typeface="Corbel"/>
                <a:cs typeface="Corbel"/>
                <a:sym typeface="Corbel"/>
              </a:rPr>
              <a:t>After completion of a course designated as fulfilling the Sustainability Overlay requirement, students will be able to:</a:t>
            </a:r>
            <a:endParaRPr/>
          </a:p>
          <a:p>
            <a:pPr marL="342900" marR="0" lvl="0" indent="-342900" algn="l" rtl="0">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Identify the environmental, social, and economic dimensions of sustainability, either in general or in relation to a specific problem;</a:t>
            </a:r>
            <a:endParaRPr/>
          </a:p>
          <a:p>
            <a:pPr marL="342900" marR="0" lvl="0" indent="-342900" algn="l" rtl="0">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Analyze interactions between human activities and natural systems;</a:t>
            </a:r>
            <a:endParaRPr/>
          </a:p>
          <a:p>
            <a:pPr marL="342900" marR="0" lvl="0" indent="-342900" algn="l" rtl="0">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Describe key threats to environmental sustainability; and</a:t>
            </a:r>
            <a:endParaRPr/>
          </a:p>
          <a:p>
            <a:pPr marL="342900" marR="0" lvl="0" indent="-342900" algn="l" rtl="0">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Explain how individual and societal choices affect prospects for sustainability at the local, regional, and/or global levels.</a:t>
            </a:r>
            <a:endParaRPr/>
          </a:p>
          <a:p>
            <a:pPr marL="342900" marR="0" lvl="0" indent="-226599" algn="l" rtl="0">
              <a:spcBef>
                <a:spcPts val="2000"/>
              </a:spcBef>
              <a:spcAft>
                <a:spcPts val="0"/>
              </a:spcAft>
              <a:buClr>
                <a:schemeClr val="accent1"/>
              </a:buClr>
              <a:buSzPts val="1832"/>
              <a:buFont typeface="Noto Sans Symbols"/>
              <a:buNone/>
            </a:pPr>
            <a:endParaRPr sz="2035" b="0" i="0" u="none" strike="noStrike" cap="none">
              <a:solidFill>
                <a:srgbClr val="164575"/>
              </a:solidFill>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for Information Literacy</a:t>
            </a:r>
          </a:p>
        </p:txBody>
      </p:sp>
      <p:sp>
        <p:nvSpPr>
          <p:cNvPr id="3" name="Text Placeholder 2"/>
          <p:cNvSpPr>
            <a:spLocks noGrp="1"/>
          </p:cNvSpPr>
          <p:nvPr>
            <p:ph type="body" idx="1"/>
          </p:nvPr>
        </p:nvSpPr>
        <p:spPr/>
        <p:txBody>
          <a:bodyPr/>
          <a:lstStyle/>
          <a:p>
            <a:r>
              <a:rPr lang="en-US" dirty="0"/>
              <a:t>Research as Inquiry</a:t>
            </a:r>
          </a:p>
          <a:p>
            <a:r>
              <a:rPr lang="en-US" dirty="0"/>
              <a:t>Scholarship as a Conversation</a:t>
            </a:r>
          </a:p>
          <a:p>
            <a:r>
              <a:rPr lang="en-US" dirty="0"/>
              <a:t>Authority is Constructed and Contextual</a:t>
            </a:r>
          </a:p>
        </p:txBody>
      </p:sp>
    </p:spTree>
    <p:extLst>
      <p:ext uri="{BB962C8B-B14F-4D97-AF65-F5344CB8AC3E}">
        <p14:creationId xmlns:p14="http://schemas.microsoft.com/office/powerpoint/2010/main" val="3389567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Pre-work on Bias</a:t>
            </a:r>
          </a:p>
        </p:txBody>
      </p:sp>
      <p:sp>
        <p:nvSpPr>
          <p:cNvPr id="3" name="Text Placeholder 2"/>
          <p:cNvSpPr>
            <a:spLocks noGrp="1"/>
          </p:cNvSpPr>
          <p:nvPr>
            <p:ph type="body" idx="1"/>
          </p:nvPr>
        </p:nvSpPr>
        <p:spPr/>
        <p:txBody>
          <a:bodyPr/>
          <a:lstStyle/>
          <a:p>
            <a:r>
              <a:rPr lang="en-US" dirty="0"/>
              <a:t>What</a:t>
            </a:r>
          </a:p>
          <a:p>
            <a:r>
              <a:rPr lang="en-US" dirty="0"/>
              <a:t>Do you </a:t>
            </a:r>
          </a:p>
          <a:p>
            <a:r>
              <a:rPr lang="en-US" dirty="0"/>
              <a:t>See?</a:t>
            </a:r>
          </a:p>
        </p:txBody>
      </p:sp>
      <p:pic>
        <p:nvPicPr>
          <p:cNvPr id="4" name="Picture 3" descr="Screen Shot 2018-07-17 at 3.40.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236" y="1641267"/>
            <a:ext cx="3166134" cy="4482392"/>
          </a:xfrm>
          <a:prstGeom prst="rect">
            <a:avLst/>
          </a:prstGeom>
        </p:spPr>
      </p:pic>
    </p:spTree>
    <p:extLst>
      <p:ext uri="{BB962C8B-B14F-4D97-AF65-F5344CB8AC3E}">
        <p14:creationId xmlns:p14="http://schemas.microsoft.com/office/powerpoint/2010/main" val="826172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see?</a:t>
            </a:r>
          </a:p>
        </p:txBody>
      </p:sp>
      <p:pic>
        <p:nvPicPr>
          <p:cNvPr id="4" name="Content Placeholder 3" descr="Screen Shot 2016-10-12 at 1.41.08 PM.png"/>
          <p:cNvPicPr>
            <a:picLocks noGrp="1" noChangeAspect="1"/>
          </p:cNvPicPr>
          <p:nvPr>
            <p:ph idx="1"/>
          </p:nvPr>
        </p:nvPicPr>
        <p:blipFill>
          <a:blip r:embed="rId3">
            <a:extLst>
              <a:ext uri="{28A0092B-C50C-407E-A947-70E740481C1C}">
                <a14:useLocalDpi xmlns:a14="http://schemas.microsoft.com/office/drawing/2010/main" val="0"/>
              </a:ext>
            </a:extLst>
          </a:blip>
          <a:srcRect t="16477" b="16477"/>
          <a:stretch>
            <a:fillRect/>
          </a:stretch>
        </p:blipFill>
        <p:spPr/>
      </p:pic>
    </p:spTree>
    <p:extLst>
      <p:ext uri="{BB962C8B-B14F-4D97-AF65-F5344CB8AC3E}">
        <p14:creationId xmlns:p14="http://schemas.microsoft.com/office/powerpoint/2010/main" val="4109685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B6200-9B02-0A4F-B843-23FC94914E0A}"/>
              </a:ext>
            </a:extLst>
          </p:cNvPr>
          <p:cNvSpPr>
            <a:spLocks noGrp="1"/>
          </p:cNvSpPr>
          <p:nvPr>
            <p:ph type="title"/>
          </p:nvPr>
        </p:nvSpPr>
        <p:spPr/>
        <p:txBody>
          <a:bodyPr/>
          <a:lstStyle/>
          <a:p>
            <a:r>
              <a:rPr lang="en-US" dirty="0"/>
              <a:t>Interpretations could be wrong!</a:t>
            </a:r>
          </a:p>
        </p:txBody>
      </p:sp>
      <p:sp>
        <p:nvSpPr>
          <p:cNvPr id="3" name="Text Placeholder 2">
            <a:extLst>
              <a:ext uri="{FF2B5EF4-FFF2-40B4-BE49-F238E27FC236}">
                <a16:creationId xmlns:a16="http://schemas.microsoft.com/office/drawing/2014/main" id="{E323D61E-D252-EE42-81EC-0D895A1C1931}"/>
              </a:ext>
            </a:extLst>
          </p:cNvPr>
          <p:cNvSpPr>
            <a:spLocks noGrp="1"/>
          </p:cNvSpPr>
          <p:nvPr>
            <p:ph type="body" idx="1"/>
          </p:nvPr>
        </p:nvSpPr>
        <p:spPr/>
        <p:txBody>
          <a:bodyPr/>
          <a:lstStyle/>
          <a:p>
            <a:r>
              <a:rPr lang="en-US" dirty="0"/>
              <a:t>Photo taken by </a:t>
            </a:r>
            <a:r>
              <a:rPr lang="en-US" dirty="0" err="1"/>
              <a:t>Hopkner</a:t>
            </a:r>
            <a:endParaRPr lang="en-US" dirty="0"/>
          </a:p>
          <a:p>
            <a:r>
              <a:rPr lang="en-US" dirty="0"/>
              <a:t>Subjects dispute ”callous” </a:t>
            </a:r>
            <a:r>
              <a:rPr lang="en-US" dirty="0" err="1"/>
              <a:t>interpretatione</a:t>
            </a:r>
            <a:endParaRPr lang="en-US" dirty="0"/>
          </a:p>
          <a:p>
            <a:r>
              <a:rPr lang="en-US" dirty="0"/>
              <a:t>http://</a:t>
            </a:r>
            <a:r>
              <a:rPr lang="en-US" dirty="0" err="1"/>
              <a:t>www.slate.com</a:t>
            </a:r>
            <a:r>
              <a:rPr lang="en-US" dirty="0"/>
              <a:t>/articles/</a:t>
            </a:r>
            <a:r>
              <a:rPr lang="en-US" dirty="0" err="1"/>
              <a:t>news_and_politics</a:t>
            </a:r>
            <a:r>
              <a:rPr lang="en-US" dirty="0"/>
              <a:t>/</a:t>
            </a:r>
            <a:r>
              <a:rPr lang="en-US" dirty="0" err="1"/>
              <a:t>culturebox</a:t>
            </a:r>
            <a:r>
              <a:rPr lang="en-US" dirty="0"/>
              <a:t>/2006/09/its_me_in_that_911_photo.html</a:t>
            </a:r>
          </a:p>
        </p:txBody>
      </p:sp>
    </p:spTree>
    <p:extLst>
      <p:ext uri="{BB962C8B-B14F-4D97-AF65-F5344CB8AC3E}">
        <p14:creationId xmlns:p14="http://schemas.microsoft.com/office/powerpoint/2010/main" val="2078824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see? </a:t>
            </a:r>
          </a:p>
        </p:txBody>
      </p:sp>
      <p:pic>
        <p:nvPicPr>
          <p:cNvPr id="4" name="Content Placeholder 3" descr="Screen Shot 2018-01-24 at 1.15.21 PM.png"/>
          <p:cNvPicPr>
            <a:picLocks noGrp="1" noChangeAspect="1"/>
          </p:cNvPicPr>
          <p:nvPr>
            <p:ph idx="1"/>
          </p:nvPr>
        </p:nvPicPr>
        <p:blipFill>
          <a:blip r:embed="rId3">
            <a:extLst>
              <a:ext uri="{28A0092B-C50C-407E-A947-70E740481C1C}">
                <a14:useLocalDpi xmlns:a14="http://schemas.microsoft.com/office/drawing/2010/main" val="0"/>
              </a:ext>
            </a:extLst>
          </a:blip>
          <a:srcRect l="-20077" r="-20077"/>
          <a:stretch>
            <a:fillRect/>
          </a:stretch>
        </p:blipFill>
        <p:spPr/>
      </p:pic>
    </p:spTree>
    <p:extLst>
      <p:ext uri="{BB962C8B-B14F-4D97-AF65-F5344CB8AC3E}">
        <p14:creationId xmlns:p14="http://schemas.microsoft.com/office/powerpoint/2010/main" val="1546417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D689-D6B5-4747-8375-619970CF27C5}"/>
              </a:ext>
            </a:extLst>
          </p:cNvPr>
          <p:cNvSpPr>
            <a:spLocks noGrp="1"/>
          </p:cNvSpPr>
          <p:nvPr>
            <p:ph type="title"/>
          </p:nvPr>
        </p:nvSpPr>
        <p:spPr/>
        <p:txBody>
          <a:bodyPr/>
          <a:lstStyle/>
          <a:p>
            <a:r>
              <a:rPr lang="en-US" dirty="0"/>
              <a:t>April 2003</a:t>
            </a:r>
          </a:p>
        </p:txBody>
      </p:sp>
      <p:sp>
        <p:nvSpPr>
          <p:cNvPr id="3" name="Text Placeholder 2">
            <a:extLst>
              <a:ext uri="{FF2B5EF4-FFF2-40B4-BE49-F238E27FC236}">
                <a16:creationId xmlns:a16="http://schemas.microsoft.com/office/drawing/2014/main" id="{166B0C3B-022B-9741-9288-5EAC3B93E6FC}"/>
              </a:ext>
            </a:extLst>
          </p:cNvPr>
          <p:cNvSpPr>
            <a:spLocks noGrp="1"/>
          </p:cNvSpPr>
          <p:nvPr>
            <p:ph type="body" idx="1"/>
          </p:nvPr>
        </p:nvSpPr>
        <p:spPr/>
        <p:txBody>
          <a:bodyPr/>
          <a:lstStyle/>
          <a:p>
            <a:r>
              <a:rPr lang="en-US" dirty="0"/>
              <a:t>Toppling of Saddam statue: Propaganda or reality?</a:t>
            </a:r>
          </a:p>
          <a:p>
            <a:endParaRPr lang="en-US" dirty="0"/>
          </a:p>
          <a:p>
            <a:r>
              <a:rPr lang="en-US" dirty="0"/>
              <a:t>It did happen, but most of the crowd were reporters not Iraqi citizens</a:t>
            </a:r>
          </a:p>
        </p:txBody>
      </p:sp>
    </p:spTree>
    <p:extLst>
      <p:ext uri="{BB962C8B-B14F-4D97-AF65-F5344CB8AC3E}">
        <p14:creationId xmlns:p14="http://schemas.microsoft.com/office/powerpoint/2010/main" val="1551692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do you see? </a:t>
            </a:r>
          </a:p>
        </p:txBody>
      </p:sp>
      <p:pic>
        <p:nvPicPr>
          <p:cNvPr id="4" name="Content Placeholder 3" descr="Screen Shot 2016-10-12 at 1.44.37 PM.png"/>
          <p:cNvPicPr>
            <a:picLocks noGrp="1" noChangeAspect="1"/>
          </p:cNvPicPr>
          <p:nvPr>
            <p:ph idx="1"/>
          </p:nvPr>
        </p:nvPicPr>
        <p:blipFill>
          <a:blip r:embed="rId3">
            <a:extLst>
              <a:ext uri="{28A0092B-C50C-407E-A947-70E740481C1C}">
                <a14:useLocalDpi xmlns:a14="http://schemas.microsoft.com/office/drawing/2010/main" val="0"/>
              </a:ext>
            </a:extLst>
          </a:blip>
          <a:srcRect t="19668" b="19668"/>
          <a:stretch>
            <a:fillRect/>
          </a:stretch>
        </p:blipFill>
        <p:spPr/>
      </p:pic>
    </p:spTree>
    <p:extLst>
      <p:ext uri="{BB962C8B-B14F-4D97-AF65-F5344CB8AC3E}">
        <p14:creationId xmlns:p14="http://schemas.microsoft.com/office/powerpoint/2010/main" val="373605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AC8AC-7990-7142-90E4-B9465E5BE965}"/>
              </a:ext>
            </a:extLst>
          </p:cNvPr>
          <p:cNvSpPr>
            <a:spLocks noGrp="1"/>
          </p:cNvSpPr>
          <p:nvPr>
            <p:ph type="title"/>
          </p:nvPr>
        </p:nvSpPr>
        <p:spPr/>
        <p:txBody>
          <a:bodyPr/>
          <a:lstStyle/>
          <a:p>
            <a:r>
              <a:rPr lang="en-US" dirty="0"/>
              <a:t>First Earth rise photo</a:t>
            </a:r>
          </a:p>
        </p:txBody>
      </p:sp>
      <p:sp>
        <p:nvSpPr>
          <p:cNvPr id="3" name="Text Placeholder 2">
            <a:extLst>
              <a:ext uri="{FF2B5EF4-FFF2-40B4-BE49-F238E27FC236}">
                <a16:creationId xmlns:a16="http://schemas.microsoft.com/office/drawing/2014/main" id="{C03546D0-7068-9840-A9D7-C6AA3F336214}"/>
              </a:ext>
            </a:extLst>
          </p:cNvPr>
          <p:cNvSpPr>
            <a:spLocks noGrp="1"/>
          </p:cNvSpPr>
          <p:nvPr>
            <p:ph type="body" idx="1"/>
          </p:nvPr>
        </p:nvSpPr>
        <p:spPr/>
        <p:txBody>
          <a:bodyPr/>
          <a:lstStyle/>
          <a:p>
            <a:r>
              <a:rPr lang="en-US" dirty="0"/>
              <a:t>Apollo 8, the first manned mission to the moon, entered lunar orbit on Christmas Eve, Dec. 24, 1968. That evening, the astronauts-Commander Frank </a:t>
            </a:r>
            <a:r>
              <a:rPr lang="en-US" dirty="0" err="1"/>
              <a:t>Borman</a:t>
            </a:r>
            <a:r>
              <a:rPr lang="en-US" dirty="0"/>
              <a:t>, Command Module Pilot Jim Lovell, and Lunar Module Pilot William Anders-held a live broadcast from lunar orbit, in which they showed pictures of the Earth and moon as seen from their spacecraft. Said Lovell, "The vast loneliness is awe-inspiring and it makes you realize just what you have back there on Earth." They ended the broadcast with the crew taking turns reading from the book of Genesis.</a:t>
            </a:r>
            <a:br>
              <a:rPr lang="en-US" dirty="0"/>
            </a:br>
            <a:br>
              <a:rPr lang="en-US" dirty="0"/>
            </a:br>
            <a:r>
              <a:rPr lang="en-US" i="1" dirty="0"/>
              <a:t>Image Credit: NASA</a:t>
            </a:r>
            <a:endParaRPr lang="en-US" dirty="0"/>
          </a:p>
        </p:txBody>
      </p:sp>
    </p:spTree>
    <p:extLst>
      <p:ext uri="{BB962C8B-B14F-4D97-AF65-F5344CB8AC3E}">
        <p14:creationId xmlns:p14="http://schemas.microsoft.com/office/powerpoint/2010/main" val="1043660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What is represented here?</a:t>
            </a:r>
          </a:p>
        </p:txBody>
      </p:sp>
      <p:pic>
        <p:nvPicPr>
          <p:cNvPr id="4" name="Content Placeholder 3" descr="Screen Shot 2018-04-18 at 11.27.49 AM.png"/>
          <p:cNvPicPr>
            <a:picLocks noGrp="1" noChangeAspect="1"/>
          </p:cNvPicPr>
          <p:nvPr>
            <p:ph idx="1"/>
          </p:nvPr>
        </p:nvPicPr>
        <p:blipFill>
          <a:blip r:embed="rId2">
            <a:extLst>
              <a:ext uri="{28A0092B-C50C-407E-A947-70E740481C1C}">
                <a14:useLocalDpi xmlns:a14="http://schemas.microsoft.com/office/drawing/2010/main" val="0"/>
              </a:ext>
            </a:extLst>
          </a:blip>
          <a:srcRect l="-54765" r="-54765"/>
          <a:stretch>
            <a:fillRect/>
          </a:stretch>
        </p:blipFill>
        <p:spPr/>
      </p:pic>
    </p:spTree>
    <p:extLst>
      <p:ext uri="{BB962C8B-B14F-4D97-AF65-F5344CB8AC3E}">
        <p14:creationId xmlns:p14="http://schemas.microsoft.com/office/powerpoint/2010/main" val="865838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3BA2-BC2E-BB4E-A7F6-3BFD603BA2CB}"/>
              </a:ext>
            </a:extLst>
          </p:cNvPr>
          <p:cNvSpPr>
            <a:spLocks noGrp="1"/>
          </p:cNvSpPr>
          <p:nvPr>
            <p:ph type="title"/>
          </p:nvPr>
        </p:nvSpPr>
        <p:spPr/>
        <p:txBody>
          <a:bodyPr/>
          <a:lstStyle/>
          <a:p>
            <a:r>
              <a:rPr lang="en-US" dirty="0"/>
              <a:t> Mission Accomplished</a:t>
            </a:r>
            <a:br>
              <a:rPr lang="en-US" dirty="0"/>
            </a:br>
            <a:endParaRPr lang="en-US" dirty="0"/>
          </a:p>
        </p:txBody>
      </p:sp>
      <p:sp>
        <p:nvSpPr>
          <p:cNvPr id="3" name="Text Placeholder 2">
            <a:extLst>
              <a:ext uri="{FF2B5EF4-FFF2-40B4-BE49-F238E27FC236}">
                <a16:creationId xmlns:a16="http://schemas.microsoft.com/office/drawing/2014/main" id="{94F9F8E0-8688-CA44-B416-650B230219C5}"/>
              </a:ext>
            </a:extLst>
          </p:cNvPr>
          <p:cNvSpPr>
            <a:spLocks noGrp="1"/>
          </p:cNvSpPr>
          <p:nvPr>
            <p:ph type="body" idx="1"/>
          </p:nvPr>
        </p:nvSpPr>
        <p:spPr/>
        <p:txBody>
          <a:bodyPr/>
          <a:lstStyle/>
          <a:p>
            <a:r>
              <a:rPr lang="en-US" dirty="0"/>
              <a:t> </a:t>
            </a:r>
          </a:p>
        </p:txBody>
      </p:sp>
      <p:pic>
        <p:nvPicPr>
          <p:cNvPr id="5" name="Picture 4">
            <a:extLst>
              <a:ext uri="{FF2B5EF4-FFF2-40B4-BE49-F238E27FC236}">
                <a16:creationId xmlns:a16="http://schemas.microsoft.com/office/drawing/2014/main" id="{FC241E80-D942-524D-9D96-2CCECF39AE93}"/>
              </a:ext>
            </a:extLst>
          </p:cNvPr>
          <p:cNvPicPr>
            <a:picLocks noChangeAspect="1"/>
          </p:cNvPicPr>
          <p:nvPr/>
        </p:nvPicPr>
        <p:blipFill>
          <a:blip r:embed="rId2"/>
          <a:stretch>
            <a:fillRect/>
          </a:stretch>
        </p:blipFill>
        <p:spPr>
          <a:xfrm>
            <a:off x="1535217" y="1535096"/>
            <a:ext cx="6071980" cy="4836679"/>
          </a:xfrm>
          <a:prstGeom prst="rect">
            <a:avLst/>
          </a:prstGeom>
        </p:spPr>
      </p:pic>
    </p:spTree>
    <p:extLst>
      <p:ext uri="{BB962C8B-B14F-4D97-AF65-F5344CB8AC3E}">
        <p14:creationId xmlns:p14="http://schemas.microsoft.com/office/powerpoint/2010/main" val="3878510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Describe each photo</a:t>
            </a:r>
            <a:br>
              <a:rPr lang="en-US" sz="3200" dirty="0"/>
            </a:br>
            <a:r>
              <a:rPr lang="en-US" sz="3200" dirty="0"/>
              <a:t>(This was after Hurricane Katrina) </a:t>
            </a:r>
          </a:p>
        </p:txBody>
      </p:sp>
      <p:pic>
        <p:nvPicPr>
          <p:cNvPr id="4" name="Content Placeholder 3" descr="Screen Shot 2016-10-12 at 1.28.00 PM.png"/>
          <p:cNvPicPr>
            <a:picLocks noGrp="1" noChangeAspect="1"/>
          </p:cNvPicPr>
          <p:nvPr>
            <p:ph idx="1"/>
          </p:nvPr>
        </p:nvPicPr>
        <p:blipFill>
          <a:blip r:embed="rId2">
            <a:extLst>
              <a:ext uri="{28A0092B-C50C-407E-A947-70E740481C1C}">
                <a14:useLocalDpi xmlns:a14="http://schemas.microsoft.com/office/drawing/2010/main" val="0"/>
              </a:ext>
            </a:extLst>
          </a:blip>
          <a:srcRect t="12334" b="12334"/>
          <a:stretch>
            <a:fillRect/>
          </a:stretch>
        </p:blipFill>
        <p:spPr/>
      </p:pic>
    </p:spTree>
    <p:extLst>
      <p:ext uri="{BB962C8B-B14F-4D97-AF65-F5344CB8AC3E}">
        <p14:creationId xmlns:p14="http://schemas.microsoft.com/office/powerpoint/2010/main" val="1034401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Also After Hurricane Katrina</a:t>
            </a:r>
          </a:p>
        </p:txBody>
      </p:sp>
      <p:pic>
        <p:nvPicPr>
          <p:cNvPr id="4" name="Content Placeholder 3" descr="Screen Shot 2016-10-12 at 1.29.55 PM.png"/>
          <p:cNvPicPr>
            <a:picLocks noGrp="1" noChangeAspect="1"/>
          </p:cNvPicPr>
          <p:nvPr>
            <p:ph idx="1"/>
          </p:nvPr>
        </p:nvPicPr>
        <p:blipFill>
          <a:blip r:embed="rId2">
            <a:extLst>
              <a:ext uri="{28A0092B-C50C-407E-A947-70E740481C1C}">
                <a14:useLocalDpi xmlns:a14="http://schemas.microsoft.com/office/drawing/2010/main" val="0"/>
              </a:ext>
            </a:extLst>
          </a:blip>
          <a:srcRect l="-70663" r="-70663"/>
          <a:stretch>
            <a:fillRect/>
          </a:stretch>
        </p:blipFill>
        <p:spPr/>
      </p:pic>
    </p:spTree>
    <p:extLst>
      <p:ext uri="{BB962C8B-B14F-4D97-AF65-F5344CB8AC3E}">
        <p14:creationId xmlns:p14="http://schemas.microsoft.com/office/powerpoint/2010/main" val="2879596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C07B-D837-C249-9AC3-C17039C9E7A1}"/>
              </a:ext>
            </a:extLst>
          </p:cNvPr>
          <p:cNvSpPr>
            <a:spLocks noGrp="1"/>
          </p:cNvSpPr>
          <p:nvPr>
            <p:ph type="title"/>
          </p:nvPr>
        </p:nvSpPr>
        <p:spPr/>
        <p:txBody>
          <a:bodyPr/>
          <a:lstStyle/>
          <a:p>
            <a:r>
              <a:rPr lang="en-US" dirty="0"/>
              <a:t>Racial Profiling: Looting &amp; Finding</a:t>
            </a:r>
          </a:p>
        </p:txBody>
      </p:sp>
      <p:sp>
        <p:nvSpPr>
          <p:cNvPr id="3" name="Text Placeholder 2">
            <a:extLst>
              <a:ext uri="{FF2B5EF4-FFF2-40B4-BE49-F238E27FC236}">
                <a16:creationId xmlns:a16="http://schemas.microsoft.com/office/drawing/2014/main" id="{DB9C029F-4E02-E34F-BD03-BB06C47D3EEF}"/>
              </a:ext>
            </a:extLst>
          </p:cNvPr>
          <p:cNvSpPr>
            <a:spLocks noGrp="1"/>
          </p:cNvSpPr>
          <p:nvPr>
            <p:ph type="body" idx="1"/>
          </p:nvPr>
        </p:nvSpPr>
        <p:spPr/>
        <p:txBody>
          <a:bodyPr/>
          <a:lstStyle/>
          <a:p>
            <a:r>
              <a:rPr lang="en-US" dirty="0">
                <a:hlinkClick r:id="rId2"/>
              </a:rPr>
              <a:t>http://www.latimes.com/nation/la-na-harvey-20170829-story.html</a:t>
            </a:r>
            <a:endParaRPr lang="en-US" dirty="0"/>
          </a:p>
          <a:p>
            <a:r>
              <a:rPr lang="en-US" dirty="0"/>
              <a:t>“The controversy centered on two photos and their respective captions. One from Associated Press photographer Dave Martin showed a young black man wading through water while holding a bag and a case of soda. The accompanying description stated that he was "looting." A second photo from Chris </a:t>
            </a:r>
            <a:r>
              <a:rPr lang="en-US" dirty="0" err="1"/>
              <a:t>Graythen</a:t>
            </a:r>
            <a:r>
              <a:rPr lang="en-US" dirty="0"/>
              <a:t> for Getty Images showed a similar scene, but this time it was a white couple clutching bags of food. Their actions were labeled as "finding."</a:t>
            </a:r>
          </a:p>
        </p:txBody>
      </p:sp>
    </p:spTree>
    <p:extLst>
      <p:ext uri="{BB962C8B-B14F-4D97-AF65-F5344CB8AC3E}">
        <p14:creationId xmlns:p14="http://schemas.microsoft.com/office/powerpoint/2010/main" val="675847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Argument</a:t>
            </a:r>
          </a:p>
        </p:txBody>
      </p:sp>
      <p:sp>
        <p:nvSpPr>
          <p:cNvPr id="3" name="Content Placeholder 2"/>
          <p:cNvSpPr>
            <a:spLocks noGrp="1"/>
          </p:cNvSpPr>
          <p:nvPr>
            <p:ph idx="1"/>
          </p:nvPr>
        </p:nvSpPr>
        <p:spPr/>
        <p:txBody>
          <a:bodyPr>
            <a:normAutofit fontScale="77500" lnSpcReduction="20000"/>
          </a:bodyPr>
          <a:lstStyle/>
          <a:p>
            <a:r>
              <a:rPr lang="en-US" sz="3600" dirty="0"/>
              <a:t>Claim supported by evidence linked with logic (or a reason) to the claim</a:t>
            </a:r>
          </a:p>
          <a:p>
            <a:r>
              <a:rPr lang="en-US" sz="3600" dirty="0"/>
              <a:t>Counter-arguments are</a:t>
            </a:r>
          </a:p>
          <a:p>
            <a:r>
              <a:rPr lang="en-US" sz="3600" dirty="0"/>
              <a:t>Integrated into claim or rebutted with a new claim</a:t>
            </a:r>
          </a:p>
          <a:p>
            <a:r>
              <a:rPr lang="en-US" sz="3600" dirty="0"/>
              <a:t>Backing supports evidence and the reasoning connecting the evidence to the claim</a:t>
            </a:r>
          </a:p>
        </p:txBody>
      </p:sp>
    </p:spTree>
    <p:extLst>
      <p:ext uri="{BB962C8B-B14F-4D97-AF65-F5344CB8AC3E}">
        <p14:creationId xmlns:p14="http://schemas.microsoft.com/office/powerpoint/2010/main" val="317396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an Argument</a:t>
            </a:r>
          </a:p>
        </p:txBody>
      </p:sp>
      <p:sp>
        <p:nvSpPr>
          <p:cNvPr id="3" name="Content Placeholder 2"/>
          <p:cNvSpPr>
            <a:spLocks noGrp="1"/>
          </p:cNvSpPr>
          <p:nvPr>
            <p:ph idx="1"/>
          </p:nvPr>
        </p:nvSpPr>
        <p:spPr/>
        <p:txBody>
          <a:bodyPr/>
          <a:lstStyle/>
          <a:p>
            <a:r>
              <a:rPr lang="en-US" dirty="0"/>
              <a:t>Often begins with investigating a topic</a:t>
            </a:r>
          </a:p>
          <a:p>
            <a:r>
              <a:rPr lang="en-US" dirty="0"/>
              <a:t>Coming up with a hypothesis</a:t>
            </a:r>
          </a:p>
          <a:p>
            <a:r>
              <a:rPr lang="en-US" dirty="0"/>
              <a:t>Exploring and testing the hypothesis against the evidence</a:t>
            </a:r>
          </a:p>
          <a:p>
            <a:r>
              <a:rPr lang="en-US" dirty="0"/>
              <a:t>Modifying your hypothesis </a:t>
            </a:r>
          </a:p>
          <a:p>
            <a:r>
              <a:rPr lang="en-US" dirty="0"/>
              <a:t>Creating a claim and backing it with evidence</a:t>
            </a:r>
          </a:p>
          <a:p>
            <a:r>
              <a:rPr lang="en-US" dirty="0"/>
              <a:t>Considering alternative and/or opposing viewpoints</a:t>
            </a:r>
          </a:p>
          <a:p>
            <a:endParaRPr lang="en-US" dirty="0"/>
          </a:p>
        </p:txBody>
      </p:sp>
    </p:spTree>
    <p:extLst>
      <p:ext uri="{BB962C8B-B14F-4D97-AF65-F5344CB8AC3E}">
        <p14:creationId xmlns:p14="http://schemas.microsoft.com/office/powerpoint/2010/main" val="503159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First step in researching or investigating a topic: Ask what do I know? </a:t>
            </a:r>
          </a:p>
        </p:txBody>
      </p:sp>
      <p:sp>
        <p:nvSpPr>
          <p:cNvPr id="3" name="Content Placeholder 2"/>
          <p:cNvSpPr>
            <a:spLocks noGrp="1"/>
          </p:cNvSpPr>
          <p:nvPr>
            <p:ph idx="1"/>
          </p:nvPr>
        </p:nvSpPr>
        <p:spPr/>
        <p:txBody>
          <a:bodyPr>
            <a:normAutofit fontScale="92500" lnSpcReduction="10000"/>
          </a:bodyPr>
          <a:lstStyle/>
          <a:p>
            <a:r>
              <a:rPr lang="en-US" sz="3200" dirty="0"/>
              <a:t>Sample topic: </a:t>
            </a:r>
          </a:p>
          <a:p>
            <a:r>
              <a:rPr lang="en-US" sz="3200" dirty="0"/>
              <a:t>Effect of television violence on aggressiveness in children</a:t>
            </a:r>
            <a:r>
              <a:rPr lang="en-US" dirty="0"/>
              <a:t>.</a:t>
            </a:r>
          </a:p>
          <a:p>
            <a:r>
              <a:rPr lang="en-US" dirty="0"/>
              <a:t>Some questions to ask: </a:t>
            </a:r>
          </a:p>
          <a:p>
            <a:r>
              <a:rPr lang="en-US" dirty="0"/>
              <a:t>What do I already know about this topic?</a:t>
            </a:r>
          </a:p>
          <a:p>
            <a:r>
              <a:rPr lang="en-US" dirty="0"/>
              <a:t>What do I already believe about this topic?</a:t>
            </a:r>
          </a:p>
          <a:p>
            <a:r>
              <a:rPr lang="en-US" dirty="0"/>
              <a:t>Do I think television does or does not affect behavior in children? </a:t>
            </a:r>
          </a:p>
          <a:p>
            <a:endParaRPr lang="en-US" dirty="0"/>
          </a:p>
        </p:txBody>
      </p:sp>
    </p:spTree>
    <p:extLst>
      <p:ext uri="{BB962C8B-B14F-4D97-AF65-F5344CB8AC3E}">
        <p14:creationId xmlns:p14="http://schemas.microsoft.com/office/powerpoint/2010/main" val="2354404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 I biased? </a:t>
            </a:r>
          </a:p>
        </p:txBody>
      </p:sp>
      <p:sp>
        <p:nvSpPr>
          <p:cNvPr id="3" name="Content Placeholder 2"/>
          <p:cNvSpPr>
            <a:spLocks noGrp="1"/>
          </p:cNvSpPr>
          <p:nvPr>
            <p:ph idx="1"/>
          </p:nvPr>
        </p:nvSpPr>
        <p:spPr/>
        <p:txBody>
          <a:bodyPr/>
          <a:lstStyle/>
          <a:p>
            <a:r>
              <a:rPr lang="en-US" dirty="0"/>
              <a:t>Sometimes what I know or believe about a topic may </a:t>
            </a:r>
          </a:p>
          <a:p>
            <a:r>
              <a:rPr lang="en-US" dirty="0"/>
              <a:t>create tunnel vision as I do my research.</a:t>
            </a:r>
          </a:p>
          <a:p>
            <a:endParaRPr lang="en-US" dirty="0"/>
          </a:p>
          <a:p>
            <a:r>
              <a:rPr lang="en-US" dirty="0"/>
              <a:t>For example if I believe violence on TV does cause aggression in children I may pay more attention to research that supports this than research that disputes this or offers alternative perspectives on it.</a:t>
            </a:r>
          </a:p>
        </p:txBody>
      </p:sp>
    </p:spTree>
    <p:extLst>
      <p:ext uri="{BB962C8B-B14F-4D97-AF65-F5344CB8AC3E}">
        <p14:creationId xmlns:p14="http://schemas.microsoft.com/office/powerpoint/2010/main" val="1500514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Mauna Kea Telescope</a:t>
            </a:r>
          </a:p>
        </p:txBody>
      </p:sp>
      <p:sp>
        <p:nvSpPr>
          <p:cNvPr id="3" name="Text Placeholder 2"/>
          <p:cNvSpPr>
            <a:spLocks noGrp="1"/>
          </p:cNvSpPr>
          <p:nvPr>
            <p:ph type="body" idx="1"/>
          </p:nvPr>
        </p:nvSpPr>
        <p:spPr/>
        <p:txBody>
          <a:bodyPr/>
          <a:lstStyle/>
          <a:p>
            <a:r>
              <a:rPr lang="en-US" dirty="0"/>
              <a:t>Artist’s rendition: NYT (July 27, 2017) :  </a:t>
            </a:r>
            <a:r>
              <a:rPr lang="en-US" sz="1400" b="1" dirty="0"/>
              <a:t>Giant Telescope Atop Hawaii’s Mauna Kea Should Be Approved, Judge Says, by  Dennis </a:t>
            </a:r>
            <a:r>
              <a:rPr lang="en-US" sz="1400" b="1" dirty="0" err="1"/>
              <a:t>Overbye</a:t>
            </a:r>
            <a:endParaRPr lang="en-US" sz="1400" b="1" dirty="0"/>
          </a:p>
          <a:p>
            <a:endParaRPr lang="en-US" dirty="0"/>
          </a:p>
        </p:txBody>
      </p:sp>
      <p:pic>
        <p:nvPicPr>
          <p:cNvPr id="4" name="Picture 3" descr="Screen Shot 2018-07-17 at 3.49.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1384" y="2635977"/>
            <a:ext cx="5213408" cy="3204615"/>
          </a:xfrm>
          <a:prstGeom prst="rect">
            <a:avLst/>
          </a:prstGeom>
        </p:spPr>
      </p:pic>
    </p:spTree>
    <p:extLst>
      <p:ext uri="{BB962C8B-B14F-4D97-AF65-F5344CB8AC3E}">
        <p14:creationId xmlns:p14="http://schemas.microsoft.com/office/powerpoint/2010/main" val="82881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5"/>
          <p:cNvSpPr txBox="1">
            <a:spLocks noGrp="1"/>
          </p:cNvSpPr>
          <p:nvPr>
            <p:ph type="title"/>
          </p:nvPr>
        </p:nvSpPr>
        <p:spPr>
          <a:xfrm>
            <a:off x="779463" y="295833"/>
            <a:ext cx="7583400" cy="1143000"/>
          </a:xfrm>
          <a:prstGeom prst="rect">
            <a:avLst/>
          </a:prstGeom>
        </p:spPr>
        <p:txBody>
          <a:bodyPr spcFirstLastPara="1" wrap="square" lIns="91425" tIns="45700" rIns="91425" bIns="45700" anchor="b" anchorCtr="0">
            <a:noAutofit/>
          </a:bodyPr>
          <a:lstStyle/>
          <a:p>
            <a:pPr marL="0" lvl="0" indent="0">
              <a:spcBef>
                <a:spcPts val="0"/>
              </a:spcBef>
              <a:spcAft>
                <a:spcPts val="0"/>
              </a:spcAft>
              <a:buNone/>
            </a:pPr>
            <a:endParaRPr/>
          </a:p>
        </p:txBody>
      </p:sp>
      <p:sp>
        <p:nvSpPr>
          <p:cNvPr id="212" name="Google Shape;212;p25"/>
          <p:cNvSpPr txBox="1">
            <a:spLocks noGrp="1"/>
          </p:cNvSpPr>
          <p:nvPr>
            <p:ph type="body" idx="1"/>
          </p:nvPr>
        </p:nvSpPr>
        <p:spPr>
          <a:xfrm>
            <a:off x="779463" y="1949824"/>
            <a:ext cx="7583400" cy="4007100"/>
          </a:xfrm>
          <a:prstGeom prst="rect">
            <a:avLst/>
          </a:prstGeom>
        </p:spPr>
        <p:txBody>
          <a:bodyPr spcFirstLastPara="1" wrap="square" lIns="91425" tIns="45700" rIns="91425" bIns="45700" anchor="t" anchorCtr="0">
            <a:noAutofit/>
          </a:bodyPr>
          <a:lstStyle/>
          <a:p>
            <a:pPr marL="0" lvl="0" indent="0">
              <a:spcBef>
                <a:spcPts val="2000"/>
              </a:spcBef>
              <a:spcAft>
                <a:spcPts val="0"/>
              </a:spcAft>
              <a:buNone/>
            </a:pPr>
            <a:endParaRPr/>
          </a:p>
        </p:txBody>
      </p:sp>
      <p:pic>
        <p:nvPicPr>
          <p:cNvPr id="213" name="Google Shape;213;p25"/>
          <p:cNvPicPr preferRelativeResize="0"/>
          <p:nvPr/>
        </p:nvPicPr>
        <p:blipFill>
          <a:blip r:embed="rId3">
            <a:alphaModFix/>
          </a:blip>
          <a:stretch>
            <a:fillRect/>
          </a:stretch>
        </p:blipFill>
        <p:spPr>
          <a:xfrm>
            <a:off x="66675" y="128588"/>
            <a:ext cx="9010650" cy="66008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Pair Work</a:t>
            </a:r>
            <a:endParaRPr/>
          </a:p>
        </p:txBody>
      </p:sp>
      <p:sp>
        <p:nvSpPr>
          <p:cNvPr id="225" name="Google Shape;225;p27"/>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Decide with your partner who will work on creating an argument supporting  the Mauna Kea telescope being built and who will oppose it.</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Circle the claim (thesis) you are supporting: </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The Mauna Kea telescope is important to science and should be built.</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The Mauna Kea telescope will disturb the native Hawaiian’s sacred mountain and should not be built. </a:t>
            </a:r>
            <a:endParaRPr/>
          </a:p>
          <a:p>
            <a:pPr marL="342900" marR="0" lvl="0" indent="-217170" algn="l" rtl="0">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6"/>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Mauna Kea Telescope </a:t>
            </a:r>
            <a:endParaRPr/>
          </a:p>
        </p:txBody>
      </p:sp>
      <p:sp>
        <p:nvSpPr>
          <p:cNvPr id="219" name="Google Shape;219;p26"/>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980"/>
              <a:buFont typeface="Noto Sans Symbols"/>
              <a:buChar char="+"/>
            </a:pPr>
            <a:r>
              <a:rPr lang="en-US" sz="2200" b="1" i="0" u="none" strike="noStrike" cap="none">
                <a:solidFill>
                  <a:srgbClr val="164575"/>
                </a:solidFill>
                <a:latin typeface="Corbel"/>
                <a:ea typeface="Corbel"/>
                <a:cs typeface="Corbel"/>
                <a:sym typeface="Corbel"/>
              </a:rPr>
              <a:t>In class pair work and group poster work, using opposing viewpoint articles on Mauna Kea Controversy</a:t>
            </a:r>
            <a:r>
              <a:rPr lang="en-US" sz="2200" b="0" i="0" u="none" strike="noStrike" cap="none">
                <a:solidFill>
                  <a:srgbClr val="164575"/>
                </a:solidFill>
                <a:latin typeface="Corbel"/>
                <a:ea typeface="Corbel"/>
                <a:cs typeface="Corbel"/>
                <a:sym typeface="Corbel"/>
              </a:rPr>
              <a:t> </a:t>
            </a:r>
            <a:endParaRPr/>
          </a:p>
          <a:p>
            <a:pPr marL="342900" marR="0" lvl="0" indent="-342900" algn="l" rtl="0">
              <a:lnSpc>
                <a:spcPct val="90000"/>
              </a:lnSpc>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Read through the two articles on Mauna Kea Telescope Construction Controversy: </a:t>
            </a:r>
            <a:endParaRPr/>
          </a:p>
          <a:p>
            <a:pPr marL="342900" marR="0" lvl="0" indent="-342900" algn="l" rtl="0">
              <a:lnSpc>
                <a:spcPct val="90000"/>
              </a:lnSpc>
              <a:spcBef>
                <a:spcPts val="2000"/>
              </a:spcBef>
              <a:spcAft>
                <a:spcPts val="0"/>
              </a:spcAft>
              <a:buClr>
                <a:schemeClr val="accent1"/>
              </a:buClr>
              <a:buSzPts val="1980"/>
              <a:buFont typeface="Noto Sans Symbols"/>
              <a:buChar char="+"/>
            </a:pPr>
            <a:r>
              <a:rPr lang="en-US" sz="2200" b="0" i="0" u="sng" strike="noStrike" cap="none">
                <a:solidFill>
                  <a:schemeClr val="hlink"/>
                </a:solidFill>
                <a:latin typeface="Corbel"/>
                <a:ea typeface="Corbel"/>
                <a:cs typeface="Corbel"/>
                <a:sym typeface="Corbel"/>
                <a:hlinkClick r:id="rId3"/>
              </a:rPr>
              <a:t>https://www.nytimes.com/2016/10/04/science/hawaii-thirty-meter-telescope-mauna-kea.html</a:t>
            </a:r>
            <a:endParaRPr sz="2200" b="0" i="0" u="none" strike="noStrike" cap="none">
              <a:solidFill>
                <a:srgbClr val="164575"/>
              </a:solidFill>
              <a:latin typeface="Corbel"/>
              <a:ea typeface="Corbel"/>
              <a:cs typeface="Corbel"/>
              <a:sym typeface="Corbel"/>
            </a:endParaRPr>
          </a:p>
          <a:p>
            <a:pPr marL="0" marR="0" lvl="0" indent="0" algn="l" rtl="0">
              <a:lnSpc>
                <a:spcPct val="90000"/>
              </a:lnSpc>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a:p>
            <a:pPr marL="342900" marR="0" lvl="0" indent="-342900" algn="l" rtl="0">
              <a:lnSpc>
                <a:spcPct val="90000"/>
              </a:lnSpc>
              <a:spcBef>
                <a:spcPts val="2000"/>
              </a:spcBef>
              <a:spcAft>
                <a:spcPts val="0"/>
              </a:spcAft>
              <a:buClr>
                <a:schemeClr val="accent1"/>
              </a:buClr>
              <a:buSzPts val="1980"/>
              <a:buFont typeface="Noto Sans Symbols"/>
              <a:buChar char="+"/>
            </a:pPr>
            <a:r>
              <a:rPr lang="en-US" sz="2200" b="0" i="0" u="sng" strike="noStrike" cap="none">
                <a:solidFill>
                  <a:schemeClr val="hlink"/>
                </a:solidFill>
                <a:latin typeface="Corbel"/>
                <a:ea typeface="Corbel"/>
                <a:cs typeface="Corbel"/>
                <a:sym typeface="Corbel"/>
                <a:hlinkClick r:id="rId4"/>
              </a:rPr>
              <a:t>https://www.nytimes.com/2015/12/04/science/space/hawaii-court-rescinds-permit-to-build-thirty-meter-telescope.html</a:t>
            </a:r>
            <a:endParaRPr sz="2200" b="0" i="0" u="none" strike="noStrike" cap="none">
              <a:solidFill>
                <a:srgbClr val="164575"/>
              </a:solidFill>
              <a:latin typeface="Corbel"/>
              <a:ea typeface="Corbel"/>
              <a:cs typeface="Corbel"/>
              <a:sym typeface="Corbel"/>
            </a:endParaRPr>
          </a:p>
          <a:p>
            <a:pPr marL="342900" marR="0" lvl="0" indent="-217170" algn="l" rtl="0">
              <a:lnSpc>
                <a:spcPct val="90000"/>
              </a:lnSpc>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8"/>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Dialectical Argumentation: Vee-diagram</a:t>
            </a:r>
            <a:endParaRPr/>
          </a:p>
        </p:txBody>
      </p:sp>
      <p:pic>
        <p:nvPicPr>
          <p:cNvPr id="232" name="Google Shape;232;p28"/>
          <p:cNvPicPr preferRelativeResize="0">
            <a:picLocks noGrp="1"/>
          </p:cNvPicPr>
          <p:nvPr>
            <p:ph type="body" idx="1"/>
          </p:nvPr>
        </p:nvPicPr>
        <p:blipFill rotWithShape="1">
          <a:blip r:embed="rId3">
            <a:alphaModFix/>
          </a:blip>
          <a:srcRect/>
          <a:stretch/>
        </p:blipFill>
        <p:spPr>
          <a:xfrm>
            <a:off x="1688306" y="2200275"/>
            <a:ext cx="5765800" cy="3505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9"/>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Finding the best solution</a:t>
            </a:r>
            <a:endParaRPr/>
          </a:p>
        </p:txBody>
      </p:sp>
      <p:pic>
        <p:nvPicPr>
          <p:cNvPr id="238" name="Google Shape;238;p29"/>
          <p:cNvPicPr preferRelativeResize="0">
            <a:picLocks noGrp="1"/>
          </p:cNvPicPr>
          <p:nvPr>
            <p:ph type="body" idx="1"/>
          </p:nvPr>
        </p:nvPicPr>
        <p:blipFill rotWithShape="1">
          <a:blip r:embed="rId3">
            <a:alphaModFix/>
          </a:blip>
          <a:srcRect/>
          <a:stretch/>
        </p:blipFill>
        <p:spPr>
          <a:xfrm>
            <a:off x="1781857" y="1949450"/>
            <a:ext cx="5578698" cy="40068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0"/>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Another Student Poster</a:t>
            </a:r>
            <a:endParaRPr/>
          </a:p>
        </p:txBody>
      </p:sp>
      <p:pic>
        <p:nvPicPr>
          <p:cNvPr id="244" name="Google Shape;244;p30"/>
          <p:cNvPicPr preferRelativeResize="0">
            <a:picLocks noGrp="1"/>
          </p:cNvPicPr>
          <p:nvPr>
            <p:ph type="body" idx="1"/>
          </p:nvPr>
        </p:nvPicPr>
        <p:blipFill rotWithShape="1">
          <a:blip r:embed="rId3">
            <a:alphaModFix/>
          </a:blip>
          <a:srcRect/>
          <a:stretch/>
        </p:blipFill>
        <p:spPr>
          <a:xfrm>
            <a:off x="2731203" y="1949450"/>
            <a:ext cx="3680007" cy="40068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1"/>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Visual Argument</a:t>
            </a:r>
            <a:endParaRPr/>
          </a:p>
        </p:txBody>
      </p:sp>
      <p:pic>
        <p:nvPicPr>
          <p:cNvPr id="250" name="Google Shape;250;p31"/>
          <p:cNvPicPr preferRelativeResize="0">
            <a:picLocks noGrp="1"/>
          </p:cNvPicPr>
          <p:nvPr>
            <p:ph type="body" idx="1"/>
          </p:nvPr>
        </p:nvPicPr>
        <p:blipFill rotWithShape="1">
          <a:blip r:embed="rId3">
            <a:alphaModFix/>
          </a:blip>
          <a:srcRect/>
          <a:stretch/>
        </p:blipFill>
        <p:spPr>
          <a:xfrm>
            <a:off x="1220023" y="1949450"/>
            <a:ext cx="6702367" cy="40068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2"/>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Mauna Kea Follow-up</a:t>
            </a:r>
            <a:endParaRPr/>
          </a:p>
        </p:txBody>
      </p:sp>
      <p:sp>
        <p:nvSpPr>
          <p:cNvPr id="256" name="Google Shape;256;p32"/>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Court Cases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Arguments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Evidence</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Visual evidence </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Current Situation</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Going Forward</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3"/>
          <p:cNvSpPr txBox="1">
            <a:spLocks noGrp="1"/>
          </p:cNvSpPr>
          <p:nvPr>
            <p:ph type="title"/>
          </p:nvPr>
        </p:nvSpPr>
        <p:spPr>
          <a:xfrm>
            <a:off x="779463" y="295833"/>
            <a:ext cx="7583400" cy="1143000"/>
          </a:xfrm>
          <a:prstGeom prst="rect">
            <a:avLst/>
          </a:prstGeom>
        </p:spPr>
        <p:txBody>
          <a:bodyPr spcFirstLastPara="1" wrap="square" lIns="91425" tIns="45700" rIns="91425" bIns="45700" anchor="b" anchorCtr="0">
            <a:noAutofit/>
          </a:bodyPr>
          <a:lstStyle/>
          <a:p>
            <a:pPr marL="0" lvl="0" indent="0">
              <a:spcBef>
                <a:spcPts val="0"/>
              </a:spcBef>
              <a:spcAft>
                <a:spcPts val="0"/>
              </a:spcAft>
              <a:buNone/>
            </a:pPr>
            <a:r>
              <a:rPr lang="en-US"/>
              <a:t>WawareWa</a:t>
            </a:r>
            <a:endParaRPr/>
          </a:p>
        </p:txBody>
      </p:sp>
      <p:sp>
        <p:nvSpPr>
          <p:cNvPr id="263" name="Google Shape;263;p33"/>
          <p:cNvSpPr txBox="1">
            <a:spLocks noGrp="1"/>
          </p:cNvSpPr>
          <p:nvPr>
            <p:ph type="body" idx="1"/>
          </p:nvPr>
        </p:nvSpPr>
        <p:spPr>
          <a:xfrm>
            <a:off x="779463" y="1949824"/>
            <a:ext cx="7583400" cy="4007100"/>
          </a:xfrm>
          <a:prstGeom prst="rect">
            <a:avLst/>
          </a:prstGeom>
        </p:spPr>
        <p:txBody>
          <a:bodyPr spcFirstLastPara="1" wrap="square" lIns="91425" tIns="45700" rIns="91425" bIns="45700" anchor="t" anchorCtr="0">
            <a:noAutofit/>
          </a:bodyPr>
          <a:lstStyle/>
          <a:p>
            <a:pPr marL="0" lvl="0" indent="0">
              <a:spcBef>
                <a:spcPts val="2000"/>
              </a:spcBef>
              <a:spcAft>
                <a:spcPts val="0"/>
              </a:spcAft>
              <a:buNone/>
            </a:pPr>
            <a:endParaRPr/>
          </a:p>
        </p:txBody>
      </p:sp>
      <p:pic>
        <p:nvPicPr>
          <p:cNvPr id="264" name="Google Shape;264;p33"/>
          <p:cNvPicPr preferRelativeResize="0"/>
          <p:nvPr/>
        </p:nvPicPr>
        <p:blipFill>
          <a:blip r:embed="rId3">
            <a:alphaModFix/>
          </a:blip>
          <a:stretch>
            <a:fillRect/>
          </a:stretch>
        </p:blipFill>
        <p:spPr>
          <a:xfrm>
            <a:off x="0" y="701921"/>
            <a:ext cx="9143999" cy="545415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4"/>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North Dakota Pipeline</a:t>
            </a:r>
            <a:endParaRPr/>
          </a:p>
        </p:txBody>
      </p:sp>
      <p:sp>
        <p:nvSpPr>
          <p:cNvPr id="270" name="Google Shape;270;p34"/>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217170" algn="l" rtl="0">
              <a:spcBef>
                <a:spcPts val="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Examination of various stakeholders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Company/government/native tribes/environmentalists/townspeople/rangers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Examination of purpose/tone/bias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Examination of evidence and sources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5"/>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Stakeholders viewpoints with evidence</a:t>
            </a:r>
            <a:endParaRPr/>
          </a:p>
        </p:txBody>
      </p:sp>
      <p:pic>
        <p:nvPicPr>
          <p:cNvPr id="276" name="Google Shape;276;p35"/>
          <p:cNvPicPr preferRelativeResize="0">
            <a:picLocks noGrp="1"/>
          </p:cNvPicPr>
          <p:nvPr>
            <p:ph type="body" idx="1"/>
          </p:nvPr>
        </p:nvPicPr>
        <p:blipFill rotWithShape="1">
          <a:blip r:embed="rId3">
            <a:alphaModFix/>
          </a:blip>
          <a:srcRect/>
          <a:stretch/>
        </p:blipFill>
        <p:spPr>
          <a:xfrm>
            <a:off x="2837058" y="1949450"/>
            <a:ext cx="3918071" cy="452646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More Stakeholder Analysis</a:t>
            </a:r>
            <a:endParaRPr/>
          </a:p>
        </p:txBody>
      </p:sp>
      <p:pic>
        <p:nvPicPr>
          <p:cNvPr id="282" name="Google Shape;282;p36"/>
          <p:cNvPicPr preferRelativeResize="0">
            <a:picLocks noGrp="1"/>
          </p:cNvPicPr>
          <p:nvPr>
            <p:ph type="body" idx="1"/>
          </p:nvPr>
        </p:nvPicPr>
        <p:blipFill rotWithShape="1">
          <a:blip r:embed="rId3">
            <a:alphaModFix/>
          </a:blip>
          <a:srcRect/>
          <a:stretch/>
        </p:blipFill>
        <p:spPr>
          <a:xfrm>
            <a:off x="2696412" y="1949450"/>
            <a:ext cx="3749588" cy="40068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7"/>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Argument Analysis</a:t>
            </a:r>
            <a:endParaRPr/>
          </a:p>
        </p:txBody>
      </p:sp>
      <p:pic>
        <p:nvPicPr>
          <p:cNvPr id="288" name="Google Shape;288;p37"/>
          <p:cNvPicPr preferRelativeResize="0">
            <a:picLocks noGrp="1"/>
          </p:cNvPicPr>
          <p:nvPr>
            <p:ph type="body" idx="1"/>
          </p:nvPr>
        </p:nvPicPr>
        <p:blipFill rotWithShape="1">
          <a:blip r:embed="rId3">
            <a:alphaModFix/>
          </a:blip>
          <a:srcRect/>
          <a:stretch/>
        </p:blipFill>
        <p:spPr>
          <a:xfrm>
            <a:off x="2985543" y="1949450"/>
            <a:ext cx="3171327" cy="40068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8"/>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Quotation analysis</a:t>
            </a:r>
            <a:endParaRPr/>
          </a:p>
        </p:txBody>
      </p:sp>
      <p:pic>
        <p:nvPicPr>
          <p:cNvPr id="294" name="Google Shape;294;p38"/>
          <p:cNvPicPr preferRelativeResize="0">
            <a:picLocks noGrp="1"/>
          </p:cNvPicPr>
          <p:nvPr>
            <p:ph type="body" idx="1"/>
          </p:nvPr>
        </p:nvPicPr>
        <p:blipFill rotWithShape="1">
          <a:blip r:embed="rId3">
            <a:alphaModFix/>
          </a:blip>
          <a:srcRect/>
          <a:stretch/>
        </p:blipFill>
        <p:spPr>
          <a:xfrm>
            <a:off x="2377534" y="1949450"/>
            <a:ext cx="4387345" cy="40068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9"/>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Cultural Views on Sustainability/Social Equity</a:t>
            </a:r>
            <a:endParaRPr/>
          </a:p>
        </p:txBody>
      </p:sp>
      <p:pic>
        <p:nvPicPr>
          <p:cNvPr id="300" name="Google Shape;300;p39"/>
          <p:cNvPicPr preferRelativeResize="0">
            <a:picLocks noGrp="1"/>
          </p:cNvPicPr>
          <p:nvPr>
            <p:ph type="body" idx="1"/>
          </p:nvPr>
        </p:nvPicPr>
        <p:blipFill rotWithShape="1">
          <a:blip r:embed="rId3">
            <a:alphaModFix/>
          </a:blip>
          <a:srcRect/>
          <a:stretch/>
        </p:blipFill>
        <p:spPr>
          <a:xfrm>
            <a:off x="2556774" y="1949450"/>
            <a:ext cx="4028865" cy="40068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0"/>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Sustainability  Poetry/Social Equity</a:t>
            </a:r>
            <a:endParaRPr/>
          </a:p>
        </p:txBody>
      </p:sp>
      <p:pic>
        <p:nvPicPr>
          <p:cNvPr id="306" name="Google Shape;306;p40"/>
          <p:cNvPicPr preferRelativeResize="0">
            <a:picLocks noGrp="1"/>
          </p:cNvPicPr>
          <p:nvPr>
            <p:ph type="body" idx="1"/>
          </p:nvPr>
        </p:nvPicPr>
        <p:blipFill rotWithShape="1">
          <a:blip r:embed="rId3">
            <a:alphaModFix/>
          </a:blip>
          <a:srcRect/>
          <a:stretch/>
        </p:blipFill>
        <p:spPr>
          <a:xfrm>
            <a:off x="2670601" y="1949450"/>
            <a:ext cx="3801210" cy="40068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1"/>
          <p:cNvSpPr txBox="1">
            <a:spLocks noGrp="1"/>
          </p:cNvSpPr>
          <p:nvPr>
            <p:ph type="title"/>
          </p:nvPr>
        </p:nvSpPr>
        <p:spPr>
          <a:xfrm>
            <a:off x="779463" y="295833"/>
            <a:ext cx="7583400" cy="1143000"/>
          </a:xfrm>
          <a:prstGeom prst="rect">
            <a:avLst/>
          </a:prstGeom>
        </p:spPr>
        <p:txBody>
          <a:bodyPr spcFirstLastPara="1" wrap="square" lIns="91425" tIns="45700" rIns="91425" bIns="45700" anchor="b" anchorCtr="0">
            <a:noAutofit/>
          </a:bodyPr>
          <a:lstStyle/>
          <a:p>
            <a:pPr marL="0" lvl="0" indent="0">
              <a:spcBef>
                <a:spcPts val="0"/>
              </a:spcBef>
              <a:spcAft>
                <a:spcPts val="0"/>
              </a:spcAft>
              <a:buNone/>
            </a:pPr>
            <a:r>
              <a:rPr lang="en-US" dirty="0"/>
              <a:t>Environmental Poems: analyzed for attitudes toward environment</a:t>
            </a:r>
            <a:endParaRPr dirty="0"/>
          </a:p>
        </p:txBody>
      </p:sp>
      <p:sp>
        <p:nvSpPr>
          <p:cNvPr id="313" name="Google Shape;313;p41"/>
          <p:cNvSpPr txBox="1">
            <a:spLocks noGrp="1"/>
          </p:cNvSpPr>
          <p:nvPr>
            <p:ph type="body" idx="1"/>
          </p:nvPr>
        </p:nvSpPr>
        <p:spPr>
          <a:xfrm>
            <a:off x="779463" y="1949824"/>
            <a:ext cx="7583400" cy="4007100"/>
          </a:xfrm>
          <a:prstGeom prst="rect">
            <a:avLst/>
          </a:prstGeom>
        </p:spPr>
        <p:txBody>
          <a:bodyPr spcFirstLastPara="1" wrap="square" lIns="91425" tIns="45700" rIns="91425" bIns="45700" anchor="t" anchorCtr="0">
            <a:noAutofit/>
          </a:bodyPr>
          <a:lstStyle/>
          <a:p>
            <a:pPr marL="0" lvl="0" indent="0">
              <a:spcBef>
                <a:spcPts val="2000"/>
              </a:spcBef>
              <a:spcAft>
                <a:spcPts val="0"/>
              </a:spcAft>
              <a:buNone/>
            </a:pPr>
            <a:endParaRPr/>
          </a:p>
        </p:txBody>
      </p:sp>
      <p:pic>
        <p:nvPicPr>
          <p:cNvPr id="314" name="Google Shape;314;p41"/>
          <p:cNvPicPr preferRelativeResize="0"/>
          <p:nvPr/>
        </p:nvPicPr>
        <p:blipFill>
          <a:blip r:embed="rId3">
            <a:alphaModFix/>
          </a:blip>
          <a:stretch>
            <a:fillRect/>
          </a:stretch>
        </p:blipFill>
        <p:spPr>
          <a:xfrm>
            <a:off x="2026800" y="2090550"/>
            <a:ext cx="5235707" cy="40071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BE488-9705-8B4F-98D9-3B3A8407B214}"/>
              </a:ext>
            </a:extLst>
          </p:cNvPr>
          <p:cNvSpPr>
            <a:spLocks noGrp="1"/>
          </p:cNvSpPr>
          <p:nvPr>
            <p:ph type="title"/>
          </p:nvPr>
        </p:nvSpPr>
        <p:spPr/>
        <p:txBody>
          <a:bodyPr/>
          <a:lstStyle/>
          <a:p>
            <a:r>
              <a:rPr lang="en-US" sz="2400" dirty="0"/>
              <a:t>Uses of Place in Designing Research Paper on Sustainability and/or environmental theme</a:t>
            </a:r>
          </a:p>
        </p:txBody>
      </p:sp>
      <p:sp>
        <p:nvSpPr>
          <p:cNvPr id="3" name="Text Placeholder 2">
            <a:extLst>
              <a:ext uri="{FF2B5EF4-FFF2-40B4-BE49-F238E27FC236}">
                <a16:creationId xmlns:a16="http://schemas.microsoft.com/office/drawing/2014/main" id="{0CB06086-698A-3E45-B19F-06DB5083CDF5}"/>
              </a:ext>
            </a:extLst>
          </p:cNvPr>
          <p:cNvSpPr>
            <a:spLocks noGrp="1"/>
          </p:cNvSpPr>
          <p:nvPr>
            <p:ph type="body" idx="1"/>
          </p:nvPr>
        </p:nvSpPr>
        <p:spPr/>
        <p:txBody>
          <a:bodyPr/>
          <a:lstStyle/>
          <a:p>
            <a:pPr marL="102870" indent="0">
              <a:buNone/>
            </a:pPr>
            <a:r>
              <a:rPr lang="en-US" dirty="0"/>
              <a:t>Example: </a:t>
            </a:r>
            <a:r>
              <a:rPr lang="en-US" dirty="0" err="1"/>
              <a:t>Shellmound</a:t>
            </a:r>
            <a:r>
              <a:rPr lang="en-US" dirty="0"/>
              <a:t> in Emeryville: Native Burial Site</a:t>
            </a:r>
          </a:p>
          <a:p>
            <a:pPr marL="102870" indent="0">
              <a:buNone/>
            </a:pPr>
            <a:r>
              <a:rPr lang="en-US" dirty="0"/>
              <a:t>Pro’s and Cons for construction</a:t>
            </a:r>
          </a:p>
          <a:p>
            <a:pPr marL="102870" indent="0">
              <a:buNone/>
            </a:pPr>
            <a:r>
              <a:rPr lang="en-US" dirty="0"/>
              <a:t>Any place can be researched so that the layers are pealed back </a:t>
            </a:r>
          </a:p>
          <a:p>
            <a:pPr marL="102870" indent="0">
              <a:buNone/>
            </a:pPr>
            <a:r>
              <a:rPr lang="en-US" dirty="0"/>
              <a:t>And human and geological histories revealed. </a:t>
            </a:r>
          </a:p>
          <a:p>
            <a:pPr marL="102870" indent="0">
              <a:buNone/>
            </a:pPr>
            <a:r>
              <a:rPr lang="en-US" dirty="0"/>
              <a:t>Great source for lesson plans on sustainability topic for classes:</a:t>
            </a:r>
          </a:p>
          <a:p>
            <a:pPr marL="102870" indent="0">
              <a:buNone/>
            </a:pPr>
            <a:r>
              <a:rPr lang="en-US" i="1" dirty="0"/>
              <a:t>A Primer for Teaching Environmental History</a:t>
            </a:r>
            <a:r>
              <a:rPr lang="en-US" dirty="0"/>
              <a:t>, by Emily </a:t>
            </a:r>
            <a:r>
              <a:rPr lang="en-US" dirty="0" err="1"/>
              <a:t>Wakild</a:t>
            </a:r>
            <a:r>
              <a:rPr lang="en-US" dirty="0"/>
              <a:t> and </a:t>
            </a:r>
            <a:r>
              <a:rPr lang="en-US" dirty="0" err="1"/>
              <a:t>MIchelle</a:t>
            </a:r>
            <a:r>
              <a:rPr lang="en-US" dirty="0"/>
              <a:t> K. Berry</a:t>
            </a:r>
          </a:p>
          <a:p>
            <a:pPr marL="102870" indent="0">
              <a:buNone/>
            </a:pPr>
            <a:endParaRPr lang="en-US" dirty="0"/>
          </a:p>
          <a:p>
            <a:pPr marL="102870" indent="0">
              <a:buNone/>
            </a:pPr>
            <a:endParaRPr lang="en-US" dirty="0"/>
          </a:p>
        </p:txBody>
      </p:sp>
    </p:spTree>
    <p:extLst>
      <p:ext uri="{BB962C8B-B14F-4D97-AF65-F5344CB8AC3E}">
        <p14:creationId xmlns:p14="http://schemas.microsoft.com/office/powerpoint/2010/main" val="2601637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news, environmental conflict</a:t>
            </a:r>
          </a:p>
        </p:txBody>
      </p:sp>
      <p:sp>
        <p:nvSpPr>
          <p:cNvPr id="3" name="Text Placeholder 2"/>
          <p:cNvSpPr>
            <a:spLocks noGrp="1"/>
          </p:cNvSpPr>
          <p:nvPr>
            <p:ph type="body" idx="1"/>
          </p:nvPr>
        </p:nvSpPr>
        <p:spPr/>
        <p:txBody>
          <a:bodyPr/>
          <a:lstStyle/>
          <a:p>
            <a:r>
              <a:rPr lang="en-US" sz="1600" b="1" u="sng" dirty="0"/>
              <a:t>TOPIC ONE</a:t>
            </a:r>
            <a:endParaRPr lang="en-US" sz="1600" dirty="0"/>
          </a:p>
          <a:p>
            <a:r>
              <a:rPr lang="en-US" sz="1600" dirty="0"/>
              <a:t> Write an essay in which you discuss how can one’s cultural identity influence one’s perception of events and perspective (both of participants and observers.) Is there still a “true” or best way of seeing events? Explain. Also decide if stereotyping and ”</a:t>
            </a:r>
            <a:r>
              <a:rPr lang="en-US" sz="1600" dirty="0" err="1"/>
              <a:t>myside</a:t>
            </a:r>
            <a:r>
              <a:rPr lang="en-US" sz="1600" dirty="0"/>
              <a:t>” bias can influence both how evidence is selected and presented by journalists and how we perceive it.</a:t>
            </a:r>
          </a:p>
          <a:p>
            <a:r>
              <a:rPr lang="en-US" sz="1600" dirty="0"/>
              <a:t> </a:t>
            </a:r>
          </a:p>
          <a:p>
            <a:r>
              <a:rPr lang="en-US" sz="1600" dirty="0"/>
              <a:t>Use ideas and concepts from any two of the articles by Orwell, Velasquez-</a:t>
            </a:r>
            <a:r>
              <a:rPr lang="en-US" sz="1600" dirty="0" err="1"/>
              <a:t>Manov</a:t>
            </a:r>
            <a:r>
              <a:rPr lang="en-US" sz="1600" dirty="0"/>
              <a:t>, and </a:t>
            </a:r>
            <a:r>
              <a:rPr lang="en-US" sz="1600" dirty="0" err="1"/>
              <a:t>Laub</a:t>
            </a:r>
            <a:r>
              <a:rPr lang="en-US" sz="1600" dirty="0"/>
              <a:t> and also use examples form the North Dakota Conflict to illustrate the points you make on this topic. You may also bring in other current events to illustrate points but if you do this you must list them as a sources at the end of your paper. </a:t>
            </a:r>
          </a:p>
          <a:p>
            <a:endParaRPr lang="en-US" sz="1600" dirty="0"/>
          </a:p>
        </p:txBody>
      </p:sp>
    </p:spTree>
    <p:extLst>
      <p:ext uri="{BB962C8B-B14F-4D97-AF65-F5344CB8AC3E}">
        <p14:creationId xmlns:p14="http://schemas.microsoft.com/office/powerpoint/2010/main" val="4092543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 Bias in News: Topic two </a:t>
            </a:r>
          </a:p>
        </p:txBody>
      </p:sp>
      <p:sp>
        <p:nvSpPr>
          <p:cNvPr id="3" name="Text Placeholder 2"/>
          <p:cNvSpPr>
            <a:spLocks noGrp="1"/>
          </p:cNvSpPr>
          <p:nvPr>
            <p:ph type="body" idx="1"/>
          </p:nvPr>
        </p:nvSpPr>
        <p:spPr/>
        <p:txBody>
          <a:bodyPr/>
          <a:lstStyle/>
          <a:p>
            <a:r>
              <a:rPr lang="en-US" sz="1800" dirty="0"/>
              <a:t>Given a particular event or issue in the news, (use Dakota Pipeline or another current issue see below for examples.) Describe how you would evaluate news to decide if it is fake or not and if not fake, is it reliable or possibly biased. </a:t>
            </a:r>
          </a:p>
          <a:p>
            <a:r>
              <a:rPr lang="en-US" sz="1800" dirty="0"/>
              <a:t> </a:t>
            </a:r>
          </a:p>
          <a:p>
            <a:r>
              <a:rPr lang="en-US" sz="1800" dirty="0"/>
              <a:t>Use ideas and concepts from any two of the articles by Orwell, Velasquez-</a:t>
            </a:r>
            <a:r>
              <a:rPr lang="en-US" sz="1800" dirty="0" err="1"/>
              <a:t>Manov</a:t>
            </a:r>
            <a:r>
              <a:rPr lang="en-US" sz="1800" dirty="0"/>
              <a:t>, and </a:t>
            </a:r>
            <a:r>
              <a:rPr lang="en-US" sz="1800" dirty="0" err="1"/>
              <a:t>Laub</a:t>
            </a:r>
            <a:r>
              <a:rPr lang="en-US" sz="1800" dirty="0"/>
              <a:t> and also use examples from the North Dakota Conflict to illustrate the points you make on this topic. You may also bring in other current events to illustrate points but if you do this you must list them as  sources at the end of your paper. </a:t>
            </a:r>
          </a:p>
          <a:p>
            <a:endParaRPr lang="en-US" sz="1600" dirty="0"/>
          </a:p>
        </p:txBody>
      </p:sp>
    </p:spTree>
    <p:extLst>
      <p:ext uri="{BB962C8B-B14F-4D97-AF65-F5344CB8AC3E}">
        <p14:creationId xmlns:p14="http://schemas.microsoft.com/office/powerpoint/2010/main" val="966764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A3695-20FA-A14E-986A-99E72EB36F98}"/>
              </a:ext>
            </a:extLst>
          </p:cNvPr>
          <p:cNvSpPr>
            <a:spLocks noGrp="1"/>
          </p:cNvSpPr>
          <p:nvPr>
            <p:ph type="title"/>
          </p:nvPr>
        </p:nvSpPr>
        <p:spPr/>
        <p:txBody>
          <a:bodyPr/>
          <a:lstStyle/>
          <a:p>
            <a:r>
              <a:rPr lang="en-US" dirty="0"/>
              <a:t>Environmental Research Paper</a:t>
            </a:r>
          </a:p>
        </p:txBody>
      </p:sp>
      <p:sp>
        <p:nvSpPr>
          <p:cNvPr id="3" name="Text Placeholder 2">
            <a:extLst>
              <a:ext uri="{FF2B5EF4-FFF2-40B4-BE49-F238E27FC236}">
                <a16:creationId xmlns:a16="http://schemas.microsoft.com/office/drawing/2014/main" id="{E8C9EFD8-3D3D-CF46-B30A-62CD5E7C96CD}"/>
              </a:ext>
            </a:extLst>
          </p:cNvPr>
          <p:cNvSpPr>
            <a:spLocks noGrp="1"/>
          </p:cNvSpPr>
          <p:nvPr>
            <p:ph type="body" idx="1"/>
          </p:nvPr>
        </p:nvSpPr>
        <p:spPr/>
        <p:txBody>
          <a:bodyPr/>
          <a:lstStyle/>
          <a:p>
            <a:pPr lvl="0"/>
            <a:r>
              <a:rPr lang="en-US" dirty="0"/>
              <a:t>Topic </a:t>
            </a:r>
            <a:r>
              <a:rPr lang="en-US" dirty="0" err="1"/>
              <a:t>One:Compare</a:t>
            </a:r>
            <a:r>
              <a:rPr lang="en-US" dirty="0"/>
              <a:t> and contrast two-three views of nature presented in the readings. For example, you could compare a scientific view such as Lewis’ with a more spiritual or religious view such as Momaday’s or </a:t>
            </a:r>
            <a:r>
              <a:rPr lang="en-US" dirty="0" err="1"/>
              <a:t>Erlich’s</a:t>
            </a:r>
            <a:r>
              <a:rPr lang="en-US" dirty="0"/>
              <a:t>.  Be sure to first describe the view, citing your source and then analyze how they diverge and overlap. Include a discussion of the potential implications of the view. Explain if you agree with each view and why. Use at least two of the readings from the textbook or handed out in class. You may also use other reliable sources and include your own views of nature as long as they are clearly articulated.  Write 5-6 pages. Include a list of works cited at the end of your paper.  </a:t>
            </a:r>
          </a:p>
          <a:p>
            <a:r>
              <a:rPr lang="en-US" dirty="0"/>
              <a:t> </a:t>
            </a:r>
          </a:p>
          <a:p>
            <a:endParaRPr lang="en-US" dirty="0"/>
          </a:p>
        </p:txBody>
      </p:sp>
    </p:spTree>
    <p:extLst>
      <p:ext uri="{BB962C8B-B14F-4D97-AF65-F5344CB8AC3E}">
        <p14:creationId xmlns:p14="http://schemas.microsoft.com/office/powerpoint/2010/main" val="785598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81771-2FE2-BB48-A913-FE251B3D1F42}"/>
              </a:ext>
            </a:extLst>
          </p:cNvPr>
          <p:cNvSpPr>
            <a:spLocks noGrp="1"/>
          </p:cNvSpPr>
          <p:nvPr>
            <p:ph type="title"/>
          </p:nvPr>
        </p:nvSpPr>
        <p:spPr/>
        <p:txBody>
          <a:bodyPr/>
          <a:lstStyle/>
          <a:p>
            <a:r>
              <a:rPr lang="en-US" dirty="0"/>
              <a:t>Topic Two </a:t>
            </a:r>
          </a:p>
        </p:txBody>
      </p:sp>
      <p:sp>
        <p:nvSpPr>
          <p:cNvPr id="3" name="Text Placeholder 2">
            <a:extLst>
              <a:ext uri="{FF2B5EF4-FFF2-40B4-BE49-F238E27FC236}">
                <a16:creationId xmlns:a16="http://schemas.microsoft.com/office/drawing/2014/main" id="{745C7581-C403-5749-B658-AAA2B15E8DD6}"/>
              </a:ext>
            </a:extLst>
          </p:cNvPr>
          <p:cNvSpPr>
            <a:spLocks noGrp="1"/>
          </p:cNvSpPr>
          <p:nvPr>
            <p:ph type="body" idx="1"/>
          </p:nvPr>
        </p:nvSpPr>
        <p:spPr/>
        <p:txBody>
          <a:bodyPr/>
          <a:lstStyle/>
          <a:p>
            <a:r>
              <a:rPr lang="en-US" dirty="0"/>
              <a:t>Describe two to three key (human-made) problems existing in our global environment. You may choose problems described in Scheid’s essay or other ones with which you are familiar, as long as you include information about it from a reliable source. Analyze how these problems were created, and critically evaluate the attitudes toward nature that they manifest. Then propose possible solutions to them, discussing whether each problem has a purely technological solution or whether a change in attitude toward the environment (and/or nature) is necessary. Explain.  Use at least two readings from class and any other reliable sources you find. Include a works cited page at the end of your essay.  Write 5-6 pages.</a:t>
            </a:r>
          </a:p>
          <a:p>
            <a:endParaRPr lang="en-US" dirty="0"/>
          </a:p>
        </p:txBody>
      </p:sp>
    </p:spTree>
    <p:extLst>
      <p:ext uri="{BB962C8B-B14F-4D97-AF65-F5344CB8AC3E}">
        <p14:creationId xmlns:p14="http://schemas.microsoft.com/office/powerpoint/2010/main" val="11297862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2"/>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Whistleblowers: Flint Water Crisis</a:t>
            </a:r>
            <a:endParaRPr/>
          </a:p>
        </p:txBody>
      </p:sp>
      <p:sp>
        <p:nvSpPr>
          <p:cNvPr id="320" name="Google Shape;320;p42"/>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Examination of crisis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Analysis of timeline</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Citizen Activism/Whistleblowers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Sustainable solution</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Loss of trust</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Court Cases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3"/>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420"/>
              <a:buFont typeface="Corbel"/>
              <a:buNone/>
            </a:pPr>
            <a:r>
              <a:rPr lang="en-US" sz="3420" b="0" i="0" u="none" strike="noStrike" cap="none">
                <a:solidFill>
                  <a:srgbClr val="164575"/>
                </a:solidFill>
                <a:latin typeface="Corbel"/>
                <a:ea typeface="Corbel"/>
                <a:cs typeface="Corbel"/>
                <a:sym typeface="Corbel"/>
              </a:rPr>
              <a:t>Whistleblower Information Literacy Course</a:t>
            </a:r>
            <a:endParaRPr/>
          </a:p>
        </p:txBody>
      </p:sp>
      <p:sp>
        <p:nvSpPr>
          <p:cNvPr id="326" name="Google Shape;326;p43"/>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1"/>
              </a:buClr>
              <a:buSzPts val="1832"/>
              <a:buFont typeface="Noto Sans Symbols"/>
              <a:buChar char="+"/>
            </a:pPr>
            <a:r>
              <a:rPr lang="en-US" sz="2035" b="1" i="0" u="none" strike="noStrike" cap="none">
                <a:solidFill>
                  <a:srgbClr val="164575"/>
                </a:solidFill>
                <a:latin typeface="Corbel"/>
                <a:ea typeface="Corbel"/>
                <a:cs typeface="Corbel"/>
                <a:sym typeface="Corbel"/>
              </a:rPr>
              <a:t>Group Work Whistleblower Topics</a:t>
            </a:r>
            <a:r>
              <a:rPr lang="en-US" sz="2035" b="0" i="0" u="none" strike="noStrike" cap="none">
                <a:solidFill>
                  <a:srgbClr val="164575"/>
                </a:solidFill>
                <a:latin typeface="Corbel"/>
                <a:ea typeface="Corbel"/>
                <a:cs typeface="Corbel"/>
                <a:sym typeface="Corbel"/>
              </a:rPr>
              <a:t>: (Mostly environmental!)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Karen Silkwood: Nuclear Power       	</a:t>
            </a:r>
            <a:endParaRPr sz="2035"/>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Vandana Shiva: Indian farmer seed crisis</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Marc Edwards: Flint Water Crisis					</a:t>
            </a:r>
            <a:endParaRPr sz="2035" b="0" i="0" u="none" strike="noStrike" cap="none">
              <a:solidFill>
                <a:srgbClr val="164575"/>
              </a:solidFill>
              <a:latin typeface="Corbel"/>
              <a:ea typeface="Corbel"/>
              <a:cs typeface="Corbel"/>
              <a:sym typeface="Corbel"/>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E. Snowden: NSA surveillance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LeeAnn Walters: Flint Water Crisis					</a:t>
            </a:r>
            <a:endParaRPr sz="2035" b="0" i="0" u="none" strike="noStrike" cap="none">
              <a:solidFill>
                <a:srgbClr val="164575"/>
              </a:solidFill>
              <a:latin typeface="Corbel"/>
              <a:ea typeface="Corbel"/>
              <a:cs typeface="Corbel"/>
              <a:sym typeface="Corbel"/>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Christopher Wylie: Cambridge Analytica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Manny Calonzo: Lead paint, etc.</a:t>
            </a:r>
            <a:endParaRPr sz="2035" b="0" i="0" u="none" strike="noStrike" cap="none">
              <a:solidFill>
                <a:srgbClr val="164575"/>
              </a:solidFill>
              <a:latin typeface="Corbel"/>
              <a:ea typeface="Corbel"/>
              <a:cs typeface="Corbel"/>
              <a:sym typeface="Corbel"/>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(Philippines)			 	misuse of data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 </a:t>
            </a:r>
            <a:endParaRPr/>
          </a:p>
          <a:p>
            <a:pPr marL="342900" marR="0" lvl="0" indent="-226599" algn="l" rtl="0">
              <a:lnSpc>
                <a:spcPct val="80000"/>
              </a:lnSpc>
              <a:spcBef>
                <a:spcPts val="2000"/>
              </a:spcBef>
              <a:spcAft>
                <a:spcPts val="0"/>
              </a:spcAft>
              <a:buClr>
                <a:schemeClr val="accent1"/>
              </a:buClr>
              <a:buSzPts val="1832"/>
              <a:buFont typeface="Noto Sans Symbols"/>
              <a:buNone/>
            </a:pPr>
            <a:endParaRPr sz="2035" b="0" i="0" u="none" strike="noStrike" cap="none">
              <a:solidFill>
                <a:srgbClr val="164575"/>
              </a:solidFill>
              <a:latin typeface="Corbel"/>
              <a:ea typeface="Corbel"/>
              <a:cs typeface="Corbel"/>
              <a:sym typeface="Corbe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4"/>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More Whistleblowers</a:t>
            </a:r>
            <a:endParaRPr/>
          </a:p>
        </p:txBody>
      </p:sp>
      <p:sp>
        <p:nvSpPr>
          <p:cNvPr id="332" name="Google Shape;332;p44"/>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Destiny Watford: Baltimore incinerators</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Lois Gibbs: Love Canal/pollution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Erin Brokovitch: Contamination</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Jeffrey Wigand: Cigarette hazards</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Majora Carter: illegal dumping/Bronx</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Ramesh Agraawal: Mining (India)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Wangari Maathai (Africa; food insecurity/ Green Belt) </a:t>
            </a:r>
            <a:endParaRPr/>
          </a:p>
          <a:p>
            <a:pPr marL="342900" marR="0" lvl="0" indent="-342900" algn="l" rtl="0">
              <a:lnSpc>
                <a:spcPct val="80000"/>
              </a:lnSpc>
              <a:spcBef>
                <a:spcPts val="2000"/>
              </a:spcBef>
              <a:spcAft>
                <a:spcPts val="0"/>
              </a:spcAft>
              <a:buClr>
                <a:schemeClr val="accent1"/>
              </a:buClr>
              <a:buSzPts val="1832"/>
              <a:buFont typeface="Noto Sans Symbols"/>
              <a:buChar char="+"/>
            </a:pPr>
            <a:r>
              <a:rPr lang="en-US" sz="2035" b="0" i="0" u="none" strike="noStrike" cap="none">
                <a:solidFill>
                  <a:srgbClr val="164575"/>
                </a:solidFill>
                <a:latin typeface="Corbel"/>
                <a:ea typeface="Corbel"/>
                <a:cs typeface="Corbel"/>
                <a:sym typeface="Corbel"/>
              </a:rPr>
              <a:t>LaDonna Redmond: Food justice </a:t>
            </a:r>
            <a:endParaRPr/>
          </a:p>
          <a:p>
            <a:pPr marL="342900" marR="0" lvl="0" indent="-226599" algn="l" rtl="0">
              <a:lnSpc>
                <a:spcPct val="80000"/>
              </a:lnSpc>
              <a:spcBef>
                <a:spcPts val="2000"/>
              </a:spcBef>
              <a:spcAft>
                <a:spcPts val="0"/>
              </a:spcAft>
              <a:buClr>
                <a:schemeClr val="accent1"/>
              </a:buClr>
              <a:buSzPts val="1832"/>
              <a:buFont typeface="Noto Sans Symbols"/>
              <a:buNone/>
            </a:pPr>
            <a:endParaRPr sz="2035" b="0" i="0" u="none" strike="noStrike" cap="none">
              <a:solidFill>
                <a:srgbClr val="164575"/>
              </a:solidFill>
              <a:latin typeface="Corbel"/>
              <a:ea typeface="Corbel"/>
              <a:cs typeface="Corbel"/>
              <a:sym typeface="Corbe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5"/>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Group Project</a:t>
            </a:r>
            <a:endParaRPr/>
          </a:p>
        </p:txBody>
      </p:sp>
      <p:sp>
        <p:nvSpPr>
          <p:cNvPr id="338" name="Google Shape;338;p45"/>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1"/>
              </a:buClr>
              <a:buSzPts val="1534"/>
              <a:buFont typeface="Noto Sans Symbols"/>
              <a:buChar char="+"/>
            </a:pPr>
            <a:r>
              <a:rPr lang="en-US" sz="1704" b="1" i="0" u="none" strike="noStrike" cap="none">
                <a:solidFill>
                  <a:srgbClr val="164575"/>
                </a:solidFill>
                <a:latin typeface="Corbel"/>
                <a:ea typeface="Corbel"/>
                <a:cs typeface="Corbel"/>
                <a:sym typeface="Corbel"/>
              </a:rPr>
              <a:t>In your groups create a ppt:</a:t>
            </a:r>
            <a:r>
              <a:rPr lang="en-US" sz="1704" b="0" i="0" u="none" strike="noStrike" cap="none">
                <a:solidFill>
                  <a:srgbClr val="164575"/>
                </a:solidFill>
                <a:latin typeface="Corbel"/>
                <a:ea typeface="Corbel"/>
                <a:cs typeface="Corbel"/>
                <a:sym typeface="Corbel"/>
              </a:rPr>
              <a:t> (Use google share ppt so link can be posted to discussion board) </a:t>
            </a:r>
            <a:endParaRPr/>
          </a:p>
          <a:p>
            <a:pPr marL="342900" marR="0" lvl="0" indent="-342900" algn="l" rtl="0">
              <a:lnSpc>
                <a:spcPct val="80000"/>
              </a:lnSpc>
              <a:spcBef>
                <a:spcPts val="2000"/>
              </a:spcBef>
              <a:spcAft>
                <a:spcPts val="0"/>
              </a:spcAft>
              <a:buClr>
                <a:schemeClr val="accent1"/>
              </a:buClr>
              <a:buSzPts val="1534"/>
              <a:buFont typeface="Noto Sans Symbols"/>
              <a:buChar char="+"/>
            </a:pPr>
            <a:r>
              <a:rPr lang="en-US" sz="1704" b="0" i="0" u="none" strike="noStrike" cap="none">
                <a:solidFill>
                  <a:srgbClr val="164575"/>
                </a:solidFill>
                <a:latin typeface="Corbel"/>
                <a:ea typeface="Corbel"/>
                <a:cs typeface="Corbel"/>
                <a:sym typeface="Corbel"/>
              </a:rPr>
              <a:t>1) Define the problem: why was this problem being hidden (or ignored), by whom, why? </a:t>
            </a:r>
            <a:endParaRPr/>
          </a:p>
          <a:p>
            <a:pPr marL="342900" marR="0" lvl="0" indent="-342900" algn="l" rtl="0">
              <a:lnSpc>
                <a:spcPct val="80000"/>
              </a:lnSpc>
              <a:spcBef>
                <a:spcPts val="2000"/>
              </a:spcBef>
              <a:spcAft>
                <a:spcPts val="0"/>
              </a:spcAft>
              <a:buClr>
                <a:schemeClr val="accent1"/>
              </a:buClr>
              <a:buSzPts val="1534"/>
              <a:buFont typeface="Noto Sans Symbols"/>
              <a:buChar char="+"/>
            </a:pPr>
            <a:r>
              <a:rPr lang="en-US" sz="1704" b="0" i="0" u="none" strike="noStrike" cap="none">
                <a:solidFill>
                  <a:srgbClr val="164575"/>
                </a:solidFill>
                <a:latin typeface="Corbel"/>
                <a:ea typeface="Corbel"/>
                <a:cs typeface="Corbel"/>
                <a:sym typeface="Corbel"/>
              </a:rPr>
              <a:t>2) Describe how the whistleblower became aware of the problem and gathered information/evidence about it.(provide concrete examples) </a:t>
            </a:r>
            <a:endParaRPr/>
          </a:p>
          <a:p>
            <a:pPr marL="342900" marR="0" lvl="0" indent="-342900" algn="l" rtl="0">
              <a:lnSpc>
                <a:spcPct val="80000"/>
              </a:lnSpc>
              <a:spcBef>
                <a:spcPts val="2000"/>
              </a:spcBef>
              <a:spcAft>
                <a:spcPts val="0"/>
              </a:spcAft>
              <a:buClr>
                <a:schemeClr val="accent1"/>
              </a:buClr>
              <a:buSzPts val="1534"/>
              <a:buFont typeface="Noto Sans Symbols"/>
              <a:buChar char="+"/>
            </a:pPr>
            <a:r>
              <a:rPr lang="en-US" sz="1704" b="0" i="0" u="none" strike="noStrike" cap="none">
                <a:solidFill>
                  <a:srgbClr val="164575"/>
                </a:solidFill>
                <a:latin typeface="Corbel"/>
                <a:ea typeface="Corbel"/>
                <a:cs typeface="Corbel"/>
                <a:sym typeface="Corbel"/>
              </a:rPr>
              <a:t>3)  How did the whistleblower disseminate the information and to whom? </a:t>
            </a:r>
            <a:endParaRPr/>
          </a:p>
          <a:p>
            <a:pPr marL="342900" marR="0" lvl="0" indent="-342900" algn="l" rtl="0">
              <a:lnSpc>
                <a:spcPct val="80000"/>
              </a:lnSpc>
              <a:spcBef>
                <a:spcPts val="2000"/>
              </a:spcBef>
              <a:spcAft>
                <a:spcPts val="0"/>
              </a:spcAft>
              <a:buClr>
                <a:schemeClr val="accent1"/>
              </a:buClr>
              <a:buSzPts val="1534"/>
              <a:buFont typeface="Noto Sans Symbols"/>
              <a:buChar char="+"/>
            </a:pPr>
            <a:r>
              <a:rPr lang="en-US" sz="1704" b="0" i="0" u="none" strike="noStrike" cap="none">
                <a:solidFill>
                  <a:srgbClr val="164575"/>
                </a:solidFill>
                <a:latin typeface="Corbel"/>
                <a:ea typeface="Corbel"/>
                <a:cs typeface="Corbel"/>
                <a:sym typeface="Corbel"/>
              </a:rPr>
              <a:t>4) What were the results of the whistleblower’s action for the community? </a:t>
            </a:r>
            <a:endParaRPr/>
          </a:p>
          <a:p>
            <a:pPr marL="342900" marR="0" lvl="0" indent="-342900" algn="l" rtl="0">
              <a:lnSpc>
                <a:spcPct val="80000"/>
              </a:lnSpc>
              <a:spcBef>
                <a:spcPts val="2000"/>
              </a:spcBef>
              <a:spcAft>
                <a:spcPts val="0"/>
              </a:spcAft>
              <a:buClr>
                <a:schemeClr val="accent1"/>
              </a:buClr>
              <a:buSzPts val="1534"/>
              <a:buFont typeface="Noto Sans Symbols"/>
              <a:buChar char="+"/>
            </a:pPr>
            <a:r>
              <a:rPr lang="en-US" sz="1704" b="0" i="0" u="none" strike="noStrike" cap="none">
                <a:solidFill>
                  <a:srgbClr val="164575"/>
                </a:solidFill>
                <a:latin typeface="Corbel"/>
                <a:ea typeface="Corbel"/>
                <a:cs typeface="Corbel"/>
                <a:sym typeface="Corbel"/>
              </a:rPr>
              <a:t>5)  Create short Bibliography: Cite at least one source from any library databases: e.g.</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6"/>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Reminder of SLOs</a:t>
            </a:r>
            <a:endParaRPr/>
          </a:p>
        </p:txBody>
      </p:sp>
      <p:sp>
        <p:nvSpPr>
          <p:cNvPr id="344" name="Google Shape;344;p46"/>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Identify the environmental, social, and economic dimensions of sustainability, either in general or in relation to a specific problem;</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Analyze interactions between human activities and natural systems;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Describe key threats to environmental sustainability; and</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Explain how individual and societal choices affect prospects for sustainability at the local, regional, and/or global levels.</a:t>
            </a:r>
            <a:endParaRPr/>
          </a:p>
          <a:p>
            <a:pPr marL="342900" marR="0" lvl="0" indent="-217170" algn="l" rtl="0">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7"/>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Course Project</a:t>
            </a:r>
            <a:endParaRPr/>
          </a:p>
        </p:txBody>
      </p:sp>
      <p:sp>
        <p:nvSpPr>
          <p:cNvPr id="350" name="Google Shape;350;p47"/>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Analyze </a:t>
            </a:r>
            <a:r>
              <a:rPr lang="en-US" sz="2200" b="1" i="0" u="none" strike="noStrike" cap="none">
                <a:solidFill>
                  <a:srgbClr val="164575"/>
                </a:solidFill>
                <a:latin typeface="Corbel"/>
                <a:ea typeface="Corbel"/>
                <a:cs typeface="Corbel"/>
                <a:sym typeface="Corbel"/>
              </a:rPr>
              <a:t>local </a:t>
            </a:r>
            <a:r>
              <a:rPr lang="en-US" sz="2200" b="0" i="0" u="none" strike="noStrike" cap="none">
                <a:solidFill>
                  <a:srgbClr val="164575"/>
                </a:solidFill>
                <a:latin typeface="Corbel"/>
                <a:ea typeface="Corbel"/>
                <a:cs typeface="Corbel"/>
                <a:sym typeface="Corbel"/>
              </a:rPr>
              <a:t>sustainability related problem:</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Eg: Ohlone Shellmound and developers in Emeryville</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Coal in Oakland</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Housing Crisis: Open Space, gentrification, congestion</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Contaminated soil Bay Point</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Police Bias Oakland</a:t>
            </a:r>
            <a:endParaRPr/>
          </a:p>
          <a:p>
            <a:pPr marL="342900" marR="0" lvl="0" indent="-342900" algn="l" rtl="0">
              <a:spcBef>
                <a:spcPts val="2000"/>
              </a:spcBef>
              <a:spcAft>
                <a:spcPts val="0"/>
              </a:spcAft>
              <a:buClr>
                <a:schemeClr val="accent1"/>
              </a:buClr>
              <a:buSzPts val="1980"/>
              <a:buFont typeface="Noto Sans Symbols"/>
              <a:buChar char="+"/>
            </a:pPr>
            <a:r>
              <a:rPr lang="en-US" sz="2200" b="1" i="0" u="none" strike="noStrike" cap="none">
                <a:solidFill>
                  <a:srgbClr val="164575"/>
                </a:solidFill>
                <a:latin typeface="Corbel"/>
                <a:ea typeface="Corbel"/>
                <a:cs typeface="Corbel"/>
                <a:sym typeface="Corbel"/>
              </a:rPr>
              <a:t>Look for evidence, stakeholders, sources, create argument</a:t>
            </a:r>
            <a:endParaRPr/>
          </a:p>
          <a:p>
            <a:pPr marL="342900" marR="0" lvl="0" indent="-217170" algn="l" rtl="0">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8"/>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Sustainability and Teaching Practices</a:t>
            </a:r>
            <a:endParaRPr/>
          </a:p>
        </p:txBody>
      </p:sp>
      <p:sp>
        <p:nvSpPr>
          <p:cNvPr id="356" name="Google Shape;356;p48"/>
          <p:cNvSpPr txBox="1">
            <a:spLocks noGrp="1"/>
          </p:cNvSpPr>
          <p:nvPr>
            <p:ph type="body" idx="1"/>
          </p:nvPr>
        </p:nvSpPr>
        <p:spPr>
          <a:xfrm>
            <a:off x="779462" y="1949824"/>
            <a:ext cx="7758747" cy="4382396"/>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160"/>
              <a:buFont typeface="Noto Sans Symbols"/>
              <a:buChar char="+"/>
            </a:pPr>
            <a:r>
              <a:rPr lang="en-US" sz="2400" b="1" i="0" u="none" strike="noStrike" cap="none">
                <a:solidFill>
                  <a:srgbClr val="164575"/>
                </a:solidFill>
                <a:latin typeface="Times New Roman"/>
                <a:ea typeface="Times New Roman"/>
                <a:cs typeface="Times New Roman"/>
                <a:sym typeface="Times New Roman"/>
              </a:rPr>
              <a:t>The [sustainability] crisis cannot be solved by the same kind of education that helped create the problems.								</a:t>
            </a:r>
            <a:r>
              <a:rPr lang="en-US" sz="2000" b="0" i="0" u="none" strike="noStrike" cap="none">
                <a:solidFill>
                  <a:srgbClr val="164575"/>
                </a:solidFill>
                <a:latin typeface="Times New Roman"/>
                <a:ea typeface="Times New Roman"/>
                <a:cs typeface="Times New Roman"/>
                <a:sym typeface="Times New Roman"/>
              </a:rPr>
              <a:t>David Orr</a:t>
            </a:r>
            <a:endParaRPr/>
          </a:p>
          <a:p>
            <a:pPr marL="342900" marR="0" lvl="0" indent="-342900" algn="l" rtl="0">
              <a:spcBef>
                <a:spcPts val="2000"/>
              </a:spcBef>
              <a:spcAft>
                <a:spcPts val="0"/>
              </a:spcAft>
              <a:buClr>
                <a:schemeClr val="accent1"/>
              </a:buClr>
              <a:buSzPts val="1800"/>
              <a:buFont typeface="Noto Sans Symbols"/>
              <a:buChar char="+"/>
            </a:pPr>
            <a:r>
              <a:rPr lang="en-US" sz="2000" b="0" i="0" u="none" strike="noStrike" cap="none">
                <a:solidFill>
                  <a:srgbClr val="164575"/>
                </a:solidFill>
                <a:latin typeface="Times New Roman"/>
                <a:ea typeface="Times New Roman"/>
                <a:cs typeface="Times New Roman"/>
                <a:sym typeface="Times New Roman"/>
              </a:rPr>
              <a:t>Use: inquiry based and experiential learning</a:t>
            </a:r>
            <a:endParaRPr/>
          </a:p>
          <a:p>
            <a:pPr marL="342900" marR="0" lvl="0" indent="-342900" algn="l" rtl="0">
              <a:spcBef>
                <a:spcPts val="2000"/>
              </a:spcBef>
              <a:spcAft>
                <a:spcPts val="0"/>
              </a:spcAft>
              <a:buClr>
                <a:schemeClr val="accent1"/>
              </a:buClr>
              <a:buSzPts val="1800"/>
              <a:buFont typeface="Noto Sans Symbols"/>
              <a:buChar char="+"/>
            </a:pPr>
            <a:r>
              <a:rPr lang="en-US" sz="2000" b="0" i="0" u="none" strike="noStrike" cap="none">
                <a:solidFill>
                  <a:srgbClr val="164575"/>
                </a:solidFill>
                <a:latin typeface="Times New Roman"/>
                <a:ea typeface="Times New Roman"/>
                <a:cs typeface="Times New Roman"/>
                <a:sym typeface="Times New Roman"/>
              </a:rPr>
              <a:t>Create internship/apprentice learning experiences</a:t>
            </a:r>
            <a:endParaRPr/>
          </a:p>
          <a:p>
            <a:pPr marL="342900" marR="0" lvl="0" indent="-342900" algn="l" rtl="0">
              <a:spcBef>
                <a:spcPts val="2000"/>
              </a:spcBef>
              <a:spcAft>
                <a:spcPts val="0"/>
              </a:spcAft>
              <a:buClr>
                <a:schemeClr val="accent1"/>
              </a:buClr>
              <a:buSzPts val="1800"/>
              <a:buFont typeface="Noto Sans Symbols"/>
              <a:buChar char="+"/>
            </a:pPr>
            <a:r>
              <a:rPr lang="en-US" sz="2000" b="0" i="0" u="none" strike="noStrike" cap="none">
                <a:solidFill>
                  <a:srgbClr val="164575"/>
                </a:solidFill>
                <a:latin typeface="Times New Roman"/>
                <a:ea typeface="Times New Roman"/>
                <a:cs typeface="Times New Roman"/>
                <a:sym typeface="Times New Roman"/>
              </a:rPr>
              <a:t>Use service learning opportunities</a:t>
            </a:r>
            <a:endParaRPr/>
          </a:p>
          <a:p>
            <a:pPr marL="342900" marR="0" lvl="0" indent="-342900" algn="l" rtl="0">
              <a:spcBef>
                <a:spcPts val="2000"/>
              </a:spcBef>
              <a:spcAft>
                <a:spcPts val="0"/>
              </a:spcAft>
              <a:buClr>
                <a:schemeClr val="accent1"/>
              </a:buClr>
              <a:buSzPts val="1800"/>
              <a:buFont typeface="Noto Sans Symbols"/>
              <a:buChar char="+"/>
            </a:pPr>
            <a:r>
              <a:rPr lang="en-US" sz="2000" b="0" i="0" u="none" strike="noStrike" cap="none">
                <a:solidFill>
                  <a:srgbClr val="164575"/>
                </a:solidFill>
                <a:latin typeface="Times New Roman"/>
                <a:ea typeface="Times New Roman"/>
                <a:cs typeface="Times New Roman"/>
                <a:sym typeface="Times New Roman"/>
              </a:rPr>
              <a:t>Engage student in research projects including faculty research</a:t>
            </a:r>
            <a:endParaRPr/>
          </a:p>
          <a:p>
            <a:pPr marL="342900" marR="0" lvl="0" indent="-342900" algn="l" rtl="0">
              <a:spcBef>
                <a:spcPts val="2000"/>
              </a:spcBef>
              <a:spcAft>
                <a:spcPts val="0"/>
              </a:spcAft>
              <a:buClr>
                <a:schemeClr val="accent1"/>
              </a:buClr>
              <a:buSzPts val="1800"/>
              <a:buFont typeface="Noto Sans Symbols"/>
              <a:buChar char="+"/>
            </a:pPr>
            <a:r>
              <a:rPr lang="en-US" sz="2000" b="0" i="0" u="none" strike="noStrike" cap="none">
                <a:solidFill>
                  <a:srgbClr val="164575"/>
                </a:solidFill>
                <a:latin typeface="Times New Roman"/>
                <a:ea typeface="Times New Roman"/>
                <a:cs typeface="Times New Roman"/>
                <a:sym typeface="Times New Roman"/>
              </a:rPr>
              <a:t>Use place: find spot on campus map, walk there, reflect on sustainable practice; look at place through layers of cultural, agricultural practice</a:t>
            </a:r>
            <a:endParaRPr/>
          </a:p>
          <a:p>
            <a:pPr marL="342900" marR="0" lvl="0" indent="-217170" algn="l" rtl="0">
              <a:spcBef>
                <a:spcPts val="2000"/>
              </a:spcBef>
              <a:spcAft>
                <a:spcPts val="0"/>
              </a:spcAft>
              <a:buClr>
                <a:schemeClr val="accent1"/>
              </a:buClr>
              <a:buSzPts val="1980"/>
              <a:buFont typeface="Noto Sans Symbols"/>
              <a:buNone/>
            </a:pPr>
            <a:endParaRPr sz="2200" b="0" i="0" u="none" strike="noStrike" cap="none">
              <a:solidFill>
                <a:srgbClr val="164575"/>
              </a:solidFill>
              <a:latin typeface="Corbel"/>
              <a:ea typeface="Corbel"/>
              <a:cs typeface="Corbel"/>
              <a:sym typeface="Corbe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grpSp>
        <p:nvGrpSpPr>
          <p:cNvPr id="361" name="Google Shape;361;p49"/>
          <p:cNvGrpSpPr/>
          <p:nvPr/>
        </p:nvGrpSpPr>
        <p:grpSpPr>
          <a:xfrm>
            <a:off x="1752600" y="1828800"/>
            <a:ext cx="5791200" cy="4195763"/>
            <a:chOff x="1344" y="1152"/>
            <a:chExt cx="3648" cy="2643"/>
          </a:xfrm>
        </p:grpSpPr>
        <p:sp>
          <p:nvSpPr>
            <p:cNvPr id="362" name="Google Shape;362;p49"/>
            <p:cNvSpPr/>
            <p:nvPr/>
          </p:nvSpPr>
          <p:spPr>
            <a:xfrm>
              <a:off x="1392" y="1197"/>
              <a:ext cx="2160" cy="1635"/>
            </a:xfrm>
            <a:prstGeom prst="ellipse">
              <a:avLst/>
            </a:prstGeom>
            <a:solidFill>
              <a:srgbClr val="C0FDFE"/>
            </a:solidFill>
            <a:ln w="381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chemeClr val="dk1"/>
                  </a:solidFill>
                  <a:latin typeface="Times New Roman"/>
                  <a:ea typeface="Times New Roman"/>
                  <a:cs typeface="Times New Roman"/>
                  <a:sym typeface="Times New Roman"/>
                </a:rPr>
                <a:t>Curriculum</a:t>
              </a:r>
              <a:endParaRPr/>
            </a:p>
          </p:txBody>
        </p:sp>
        <p:sp>
          <p:nvSpPr>
            <p:cNvPr id="363" name="Google Shape;363;p49"/>
            <p:cNvSpPr/>
            <p:nvPr/>
          </p:nvSpPr>
          <p:spPr>
            <a:xfrm>
              <a:off x="2784" y="1152"/>
              <a:ext cx="2160" cy="1635"/>
            </a:xfrm>
            <a:prstGeom prst="ellipse">
              <a:avLst/>
            </a:prstGeom>
            <a:solidFill>
              <a:srgbClr val="FEFBE5"/>
            </a:solidFill>
            <a:ln w="38100" cap="flat" cmpd="sng">
              <a:solidFill>
                <a:schemeClr val="dk1"/>
              </a:solidFill>
              <a:prstDash val="solid"/>
              <a:round/>
              <a:headEnd type="none" w="sm" len="sm"/>
              <a:tailEnd type="none" w="sm" len="sm"/>
            </a:ln>
          </p:spPr>
          <p:txBody>
            <a:bodyPr spcFirstLastPara="1" wrap="square" lIns="91425" tIns="0" rIns="91425" bIns="0" anchor="t" anchorCtr="0">
              <a:noAutofit/>
            </a:bodyPr>
            <a:lstStyle/>
            <a:p>
              <a:pPr marL="0" marR="0" lvl="0" indent="0" algn="r" rtl="0">
                <a:spcBef>
                  <a:spcPts val="0"/>
                </a:spcBef>
                <a:spcAft>
                  <a:spcPts val="0"/>
                </a:spcAft>
                <a:buNone/>
              </a:pPr>
              <a:r>
                <a:rPr lang="en-US" sz="2400" b="1">
                  <a:solidFill>
                    <a:schemeClr val="dk1"/>
                  </a:solidFill>
                  <a:latin typeface="Times New Roman"/>
                  <a:ea typeface="Times New Roman"/>
                  <a:cs typeface="Times New Roman"/>
                  <a:sym typeface="Times New Roman"/>
                </a:rPr>
                <a:t>University</a:t>
              </a:r>
              <a:endParaRPr/>
            </a:p>
            <a:p>
              <a:pPr marL="0" marR="0" lvl="0" indent="0" algn="r" rtl="0">
                <a:spcBef>
                  <a:spcPts val="0"/>
                </a:spcBef>
                <a:spcAft>
                  <a:spcPts val="0"/>
                </a:spcAft>
                <a:buNone/>
              </a:pPr>
              <a:r>
                <a:rPr lang="en-US" sz="2400" b="1">
                  <a:solidFill>
                    <a:schemeClr val="dk1"/>
                  </a:solidFill>
                  <a:latin typeface="Times New Roman"/>
                  <a:ea typeface="Times New Roman"/>
                  <a:cs typeface="Times New Roman"/>
                  <a:sym typeface="Times New Roman"/>
                </a:rPr>
                <a:t> Operations</a:t>
              </a:r>
              <a:endParaRPr/>
            </a:p>
          </p:txBody>
        </p:sp>
        <p:sp>
          <p:nvSpPr>
            <p:cNvPr id="364" name="Google Shape;364;p49"/>
            <p:cNvSpPr/>
            <p:nvPr/>
          </p:nvSpPr>
          <p:spPr>
            <a:xfrm>
              <a:off x="1344" y="2157"/>
              <a:ext cx="2160" cy="1635"/>
            </a:xfrm>
            <a:prstGeom prst="ellipse">
              <a:avLst/>
            </a:prstGeom>
            <a:solidFill>
              <a:srgbClr val="F7DDFC"/>
            </a:solidFill>
            <a:ln w="38100" cap="flat" cmpd="sng">
              <a:solidFill>
                <a:schemeClr val="dk1"/>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US" sz="2400" b="1">
                  <a:solidFill>
                    <a:schemeClr val="dk1"/>
                  </a:solidFill>
                  <a:latin typeface="Times New Roman"/>
                  <a:ea typeface="Times New Roman"/>
                  <a:cs typeface="Times New Roman"/>
                  <a:sym typeface="Times New Roman"/>
                </a:rPr>
                <a:t>Research</a:t>
              </a:r>
              <a:endParaRPr/>
            </a:p>
            <a:p>
              <a:pPr marL="0" marR="0" lvl="0" indent="0" algn="l" rtl="0">
                <a:spcBef>
                  <a:spcPts val="0"/>
                </a:spcBef>
                <a:spcAft>
                  <a:spcPts val="0"/>
                </a:spcAft>
                <a:buNone/>
              </a:pPr>
              <a:endParaRPr sz="1800" b="1">
                <a:solidFill>
                  <a:schemeClr val="dk1"/>
                </a:solidFill>
                <a:latin typeface="Times New Roman"/>
                <a:ea typeface="Times New Roman"/>
                <a:cs typeface="Times New Roman"/>
                <a:sym typeface="Times New Roman"/>
              </a:endParaRPr>
            </a:p>
          </p:txBody>
        </p:sp>
        <p:sp>
          <p:nvSpPr>
            <p:cNvPr id="365" name="Google Shape;365;p49"/>
            <p:cNvSpPr/>
            <p:nvPr/>
          </p:nvSpPr>
          <p:spPr>
            <a:xfrm>
              <a:off x="2832" y="2160"/>
              <a:ext cx="2160" cy="1635"/>
            </a:xfrm>
            <a:prstGeom prst="ellipse">
              <a:avLst/>
            </a:prstGeom>
            <a:solidFill>
              <a:srgbClr val="FFE5CC"/>
            </a:solidFill>
            <a:ln w="38100" cap="flat" cmpd="sng">
              <a:solidFill>
                <a:schemeClr val="dk1"/>
              </a:solidFill>
              <a:prstDash val="solid"/>
              <a:round/>
              <a:headEnd type="none" w="sm" len="sm"/>
              <a:tailEnd type="none" w="sm" len="sm"/>
            </a:ln>
          </p:spPr>
          <p:txBody>
            <a:bodyPr spcFirstLastPara="1" wrap="square" lIns="91425" tIns="45700" rIns="91425" bIns="45700" anchor="b" anchorCtr="0">
              <a:noAutofit/>
            </a:bodyPr>
            <a:lstStyle/>
            <a:p>
              <a:pPr marL="0" marR="0" lvl="0" indent="0" algn="r" rtl="0">
                <a:spcBef>
                  <a:spcPts val="0"/>
                </a:spcBef>
                <a:spcAft>
                  <a:spcPts val="0"/>
                </a:spcAft>
                <a:buNone/>
              </a:pPr>
              <a:r>
                <a:rPr lang="en-US" sz="2400" b="1">
                  <a:solidFill>
                    <a:schemeClr val="dk1"/>
                  </a:solidFill>
                  <a:latin typeface="Times New Roman"/>
                  <a:ea typeface="Times New Roman"/>
                  <a:cs typeface="Times New Roman"/>
                  <a:sym typeface="Times New Roman"/>
                </a:rPr>
                <a:t>       Neighborhood </a:t>
              </a:r>
              <a:endParaRPr/>
            </a:p>
            <a:p>
              <a:pPr marL="0" marR="0" lvl="0" indent="0" algn="r" rtl="0">
                <a:spcBef>
                  <a:spcPts val="0"/>
                </a:spcBef>
                <a:spcAft>
                  <a:spcPts val="0"/>
                </a:spcAft>
                <a:buNone/>
              </a:pPr>
              <a:r>
                <a:rPr lang="en-US" sz="2400" b="1">
                  <a:solidFill>
                    <a:schemeClr val="dk1"/>
                  </a:solidFill>
                  <a:latin typeface="Times New Roman"/>
                  <a:ea typeface="Times New Roman"/>
                  <a:cs typeface="Times New Roman"/>
                  <a:sym typeface="Times New Roman"/>
                </a:rPr>
                <a:t>&amp; Community</a:t>
              </a:r>
              <a:endParaRPr/>
            </a:p>
          </p:txBody>
        </p:sp>
      </p:grpSp>
      <p:sp>
        <p:nvSpPr>
          <p:cNvPr id="366" name="Google Shape;366;p49"/>
          <p:cNvSpPr/>
          <p:nvPr/>
        </p:nvSpPr>
        <p:spPr>
          <a:xfrm>
            <a:off x="838200" y="344269"/>
            <a:ext cx="7467600" cy="129266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dk1"/>
                </a:solidFill>
                <a:latin typeface="Sorts Mill Goudy"/>
                <a:ea typeface="Sorts Mill Goudy"/>
                <a:cs typeface="Sorts Mill Goudy"/>
                <a:sym typeface="Sorts Mill Goudy"/>
              </a:rPr>
              <a:t>Sustainability in Higher Education</a:t>
            </a:r>
            <a:endParaRPr/>
          </a:p>
          <a:p>
            <a:pPr marL="0" marR="0" lvl="0" indent="0" algn="ctr" rtl="0">
              <a:spcBef>
                <a:spcPts val="0"/>
              </a:spcBef>
              <a:spcAft>
                <a:spcPts val="0"/>
              </a:spcAft>
              <a:buNone/>
            </a:pPr>
            <a:r>
              <a:rPr lang="en-US" sz="1400" b="1">
                <a:solidFill>
                  <a:schemeClr val="dk1"/>
                </a:solidFill>
                <a:latin typeface="Sorts Mill Goudy"/>
                <a:ea typeface="Sorts Mill Goudy"/>
                <a:cs typeface="Sorts Mill Goudy"/>
                <a:sym typeface="Sorts Mill Goudy"/>
              </a:rPr>
              <a:t>(from AAISHE) Going beyond the academy</a:t>
            </a:r>
            <a:endParaRPr/>
          </a:p>
          <a:p>
            <a:pPr marL="0" marR="0" lvl="0" indent="0" algn="ctr" rtl="0">
              <a:spcBef>
                <a:spcPts val="0"/>
              </a:spcBef>
              <a:spcAft>
                <a:spcPts val="0"/>
              </a:spcAft>
              <a:buNone/>
            </a:pPr>
            <a:endParaRPr sz="3200">
              <a:solidFill>
                <a:schemeClr val="dk1"/>
              </a:solidFill>
              <a:latin typeface="Corbel"/>
              <a:ea typeface="Corbel"/>
              <a:cs typeface="Corbel"/>
              <a:sym typeface="Corbe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0"/>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6 ways to change a course</a:t>
            </a:r>
            <a:endParaRPr/>
          </a:p>
        </p:txBody>
      </p:sp>
      <p:sp>
        <p:nvSpPr>
          <p:cNvPr id="372" name="Google Shape;372;p50"/>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Embed topic in curriculum</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Add alternative readings</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Create a new unit/course</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Include applied research project</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Guest speaker/team teach</a:t>
            </a:r>
            <a:endParaRPr/>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a:solidFill>
                  <a:srgbClr val="164575"/>
                </a:solidFill>
                <a:latin typeface="Corbel"/>
                <a:ea typeface="Corbel"/>
                <a:cs typeface="Corbel"/>
                <a:sym typeface="Corbel"/>
              </a:rPr>
              <a:t>Change course perspective or paradigm</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1"/>
          <p:cNvSpPr txBox="1">
            <a:spLocks noGrp="1"/>
          </p:cNvSpPr>
          <p:nvPr>
            <p:ph type="title"/>
          </p:nvPr>
        </p:nvSpPr>
        <p:spPr>
          <a:xfrm>
            <a:off x="779463" y="295833"/>
            <a:ext cx="7583488" cy="11430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164575"/>
              </a:buClr>
              <a:buSzPts val="3800"/>
              <a:buFont typeface="Corbel"/>
              <a:buNone/>
            </a:pPr>
            <a:r>
              <a:rPr lang="en-US" sz="3800" b="0" i="0" u="none" strike="noStrike" cap="none">
                <a:solidFill>
                  <a:srgbClr val="164575"/>
                </a:solidFill>
                <a:latin typeface="Corbel"/>
                <a:ea typeface="Corbel"/>
                <a:cs typeface="Corbel"/>
                <a:sym typeface="Corbel"/>
              </a:rPr>
              <a:t>Reflect, Pair and Share</a:t>
            </a:r>
            <a:endParaRPr/>
          </a:p>
        </p:txBody>
      </p:sp>
      <p:sp>
        <p:nvSpPr>
          <p:cNvPr id="378" name="Google Shape;378;p51"/>
          <p:cNvSpPr txBox="1">
            <a:spLocks noGrp="1"/>
          </p:cNvSpPr>
          <p:nvPr>
            <p:ph type="body" idx="1"/>
          </p:nvPr>
        </p:nvSpPr>
        <p:spPr>
          <a:xfrm>
            <a:off x="779463" y="1949824"/>
            <a:ext cx="7583488" cy="400722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80"/>
              <a:buFont typeface="Noto Sans Symbols"/>
              <a:buChar char="+"/>
            </a:pPr>
            <a:r>
              <a:rPr lang="en-US" sz="2200" b="0" i="0" u="none" strike="noStrike" cap="none" dirty="0">
                <a:solidFill>
                  <a:srgbClr val="164575"/>
                </a:solidFill>
                <a:latin typeface="Corbel"/>
                <a:ea typeface="Corbel"/>
                <a:cs typeface="Corbel"/>
                <a:sym typeface="Corbel"/>
              </a:rPr>
              <a:t>Take a minute to think of and write down one or two ways you could change your course to include information on bias, perspective, and/or sustainability</a:t>
            </a:r>
            <a:endParaRPr dirty="0"/>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dirty="0">
                <a:solidFill>
                  <a:srgbClr val="164575"/>
                </a:solidFill>
                <a:latin typeface="Corbel"/>
                <a:ea typeface="Corbel"/>
                <a:cs typeface="Corbel"/>
                <a:sym typeface="Corbel"/>
              </a:rPr>
              <a:t>Pair up and exchange ideas</a:t>
            </a:r>
            <a:endParaRPr dirty="0"/>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dirty="0">
                <a:solidFill>
                  <a:srgbClr val="164575"/>
                </a:solidFill>
                <a:latin typeface="Corbel"/>
                <a:ea typeface="Corbel"/>
                <a:cs typeface="Corbel"/>
                <a:sym typeface="Corbel"/>
              </a:rPr>
              <a:t>Try to offer helpful suggestions</a:t>
            </a:r>
            <a:endParaRPr dirty="0"/>
          </a:p>
          <a:p>
            <a:pPr marL="342900" marR="0" lvl="0" indent="-342900" algn="l" rtl="0">
              <a:spcBef>
                <a:spcPts val="2000"/>
              </a:spcBef>
              <a:spcAft>
                <a:spcPts val="0"/>
              </a:spcAft>
              <a:buClr>
                <a:schemeClr val="accent1"/>
              </a:buClr>
              <a:buSzPts val="1980"/>
              <a:buFont typeface="Noto Sans Symbols"/>
              <a:buChar char="+"/>
            </a:pPr>
            <a:r>
              <a:rPr lang="en-US" sz="2200" b="0" i="0" u="none" strike="noStrike" cap="none" dirty="0">
                <a:solidFill>
                  <a:srgbClr val="164575"/>
                </a:solidFill>
                <a:latin typeface="Corbel"/>
                <a:ea typeface="Corbel"/>
                <a:cs typeface="Corbel"/>
                <a:sym typeface="Corbel"/>
              </a:rPr>
              <a:t>Speaker volunteers for group</a:t>
            </a:r>
            <a:endParaRPr dirty="0"/>
          </a:p>
          <a:p>
            <a:pPr marL="342900" marR="0" lvl="0" indent="-217170" algn="l" rtl="0">
              <a:spcBef>
                <a:spcPts val="2000"/>
              </a:spcBef>
              <a:spcAft>
                <a:spcPts val="0"/>
              </a:spcAft>
              <a:buClr>
                <a:schemeClr val="accent1"/>
              </a:buClr>
              <a:buSzPts val="1980"/>
              <a:buFont typeface="Noto Sans Symbols"/>
              <a:buNone/>
            </a:pPr>
            <a:endParaRPr sz="2200" b="0" i="0" u="none" strike="noStrike" cap="none" dirty="0">
              <a:solidFill>
                <a:srgbClr val="164575"/>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name="Pixel">
  <a:themeElements>
    <a:clrScheme name="Pixel">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2204</Words>
  <Application>Microsoft Macintosh PowerPoint</Application>
  <PresentationFormat>On-screen Show (4:3)</PresentationFormat>
  <Paragraphs>267</Paragraphs>
  <Slides>60</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Sorts Mill Goudy</vt:lpstr>
      <vt:lpstr>Times New Roman</vt:lpstr>
      <vt:lpstr>Noto Sans Symbols</vt:lpstr>
      <vt:lpstr>Corbel</vt:lpstr>
      <vt:lpstr>Calibri</vt:lpstr>
      <vt:lpstr>Arial</vt:lpstr>
      <vt:lpstr>Pixel</vt:lpstr>
      <vt:lpstr>Deconstructing Environmental Conflict: Bias, News, and Perspective :</vt:lpstr>
      <vt:lpstr>CSU East Bay: Demographics No 1 in Diversity for mainland universities https://www2.calstate.edu/csu-system/about-the-csu/facts-about-the-csu/Documents/facts2017.pdf </vt:lpstr>
      <vt:lpstr>Information Literacy &amp; Environmental Conflict &amp; Sustainability</vt:lpstr>
      <vt:lpstr>What is Sustainability?</vt:lpstr>
      <vt:lpstr>Components of a Sustainable Future (From AASHE Conference) </vt:lpstr>
      <vt:lpstr>A better view? (From AASHE) </vt:lpstr>
      <vt:lpstr>System goals could include the following: From AASHE Conference CSU Channel Islands</vt:lpstr>
      <vt:lpstr>Case Studies in Environmental Conflict:</vt:lpstr>
      <vt:lpstr>Case Study Approach:</vt:lpstr>
      <vt:lpstr>CSU East Bay ILO: Sustainability Overlay</vt:lpstr>
      <vt:lpstr>Framework for Information Literacy</vt:lpstr>
      <vt:lpstr>Pre-work on Bias</vt:lpstr>
      <vt:lpstr>What do you see?</vt:lpstr>
      <vt:lpstr>Interpretations could be wrong!</vt:lpstr>
      <vt:lpstr>What do you see? </vt:lpstr>
      <vt:lpstr>April 2003</vt:lpstr>
      <vt:lpstr>What do you see? </vt:lpstr>
      <vt:lpstr>First Earth rise photo</vt:lpstr>
      <vt:lpstr>What is represented here?</vt:lpstr>
      <vt:lpstr> Mission Accomplished </vt:lpstr>
      <vt:lpstr>Describe each photo (This was after Hurricane Katrina) </vt:lpstr>
      <vt:lpstr>Also After Hurricane Katrina</vt:lpstr>
      <vt:lpstr>Racial Profiling: Looting &amp; Finding</vt:lpstr>
      <vt:lpstr>Review of Argument</vt:lpstr>
      <vt:lpstr>Developing an Argument</vt:lpstr>
      <vt:lpstr>First step in researching or investigating a topic: Ask what do I know? </vt:lpstr>
      <vt:lpstr>Am I biased? </vt:lpstr>
      <vt:lpstr>Mauna Kea Telescope</vt:lpstr>
      <vt:lpstr>PowerPoint Presentation</vt:lpstr>
      <vt:lpstr>Pair Work</vt:lpstr>
      <vt:lpstr>Mauna Kea Telescope </vt:lpstr>
      <vt:lpstr>Dialectical Argumentation: Vee-diagram</vt:lpstr>
      <vt:lpstr>Finding the best solution</vt:lpstr>
      <vt:lpstr>Another Student Poster</vt:lpstr>
      <vt:lpstr>Visual Argument</vt:lpstr>
      <vt:lpstr>Mauna Kea Follow-up</vt:lpstr>
      <vt:lpstr>WawareWa</vt:lpstr>
      <vt:lpstr>North Dakota Pipeline</vt:lpstr>
      <vt:lpstr>Stakeholders viewpoints with evidence</vt:lpstr>
      <vt:lpstr>More Stakeholder Analysis</vt:lpstr>
      <vt:lpstr>Argument Analysis</vt:lpstr>
      <vt:lpstr>Quotation analysis</vt:lpstr>
      <vt:lpstr>Cultural Views on Sustainability/Social Equity</vt:lpstr>
      <vt:lpstr>Sustainability  Poetry/Social Equity</vt:lpstr>
      <vt:lpstr>Environmental Poems: analyzed for attitudes toward environment</vt:lpstr>
      <vt:lpstr>Uses of Place in Designing Research Paper on Sustainability and/or environmental theme</vt:lpstr>
      <vt:lpstr>Bias, news, environmental conflict</vt:lpstr>
      <vt:lpstr>Detecting Bias in News: Topic two </vt:lpstr>
      <vt:lpstr>Environmental Research Paper</vt:lpstr>
      <vt:lpstr>Topic Two </vt:lpstr>
      <vt:lpstr>Whistleblowers: Flint Water Crisis</vt:lpstr>
      <vt:lpstr>Whistleblower Information Literacy Course</vt:lpstr>
      <vt:lpstr>More Whistleblowers</vt:lpstr>
      <vt:lpstr>Group Project</vt:lpstr>
      <vt:lpstr>Reminder of SLOs</vt:lpstr>
      <vt:lpstr>Course Project</vt:lpstr>
      <vt:lpstr>Sustainability and Teaching Practices</vt:lpstr>
      <vt:lpstr>PowerPoint Presentation</vt:lpstr>
      <vt:lpstr>6 ways to change a course</vt:lpstr>
      <vt:lpstr>Reflect, Pair and Share</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cp:lastModifiedBy>Sharon Radcliff</cp:lastModifiedBy>
  <cp:revision>11</cp:revision>
  <dcterms:modified xsi:type="dcterms:W3CDTF">2018-11-29T17:44:21Z</dcterms:modified>
</cp:coreProperties>
</file>