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3"/>
  </p:notesMasterIdLst>
  <p:sldIdLst>
    <p:sldId id="256" r:id="rId2"/>
    <p:sldId id="257" r:id="rId3"/>
    <p:sldId id="259" r:id="rId4"/>
    <p:sldId id="260" r:id="rId5"/>
    <p:sldId id="262" r:id="rId6"/>
    <p:sldId id="265" r:id="rId7"/>
    <p:sldId id="266" r:id="rId8"/>
    <p:sldId id="267" r:id="rId9"/>
    <p:sldId id="268" r:id="rId10"/>
    <p:sldId id="269" r:id="rId11"/>
    <p:sldId id="263" r:id="rId12"/>
    <p:sldId id="270" r:id="rId13"/>
    <p:sldId id="271" r:id="rId14"/>
    <p:sldId id="276" r:id="rId15"/>
    <p:sldId id="272" r:id="rId16"/>
    <p:sldId id="273" r:id="rId17"/>
    <p:sldId id="274" r:id="rId18"/>
    <p:sldId id="275" r:id="rId19"/>
    <p:sldId id="258" r:id="rId20"/>
    <p:sldId id="264" r:id="rId21"/>
    <p:sldId id="26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19" autoAdjust="0"/>
    <p:restoredTop sz="89767"/>
  </p:normalViewPr>
  <p:slideViewPr>
    <p:cSldViewPr snapToGrid="0">
      <p:cViewPr varScale="1">
        <p:scale>
          <a:sx n="118" d="100"/>
          <a:sy n="118" d="100"/>
        </p:scale>
        <p:origin x="126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811066-0135-4CAA-8AD4-89A97190AC0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introduction was made by my boss, and this began my relationship with the Writing Center. </a:t>
            </a:r>
            <a:endParaRPr lang="en-US"/>
          </a:p>
        </p:txBody>
      </p:sp>
      <p:sp>
        <p:nvSpPr>
          <p:cNvPr id="4" name="Slide Number Placeholder 3"/>
          <p:cNvSpPr>
            <a:spLocks noGrp="1"/>
          </p:cNvSpPr>
          <p:nvPr>
            <p:ph type="sldNum" sz="quarter" idx="10"/>
          </p:nvPr>
        </p:nvSpPr>
        <p:spPr/>
        <p:txBody>
          <a:bodyPr/>
          <a:lstStyle/>
          <a:p>
            <a:fld id="{DF811066-0135-4CAA-8AD4-89A97190AC00}" type="slidenum">
              <a:rPr lang="en-US" smtClean="0"/>
              <a:t>6</a:t>
            </a:fld>
            <a:endParaRPr lang="en-US"/>
          </a:p>
        </p:txBody>
      </p:sp>
    </p:spTree>
    <p:extLst>
      <p:ext uri="{BB962C8B-B14F-4D97-AF65-F5344CB8AC3E}">
        <p14:creationId xmlns:p14="http://schemas.microsoft.com/office/powerpoint/2010/main" val="443850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Hailley</a:t>
            </a:r>
            <a:r>
              <a:rPr lang="en-US" dirty="0"/>
              <a:t> was in the middle of planning the PRC training, so having Karen around was super helpful in bouncing ideas off another writing center person</a:t>
            </a:r>
          </a:p>
        </p:txBody>
      </p:sp>
      <p:sp>
        <p:nvSpPr>
          <p:cNvPr id="4" name="Slide Number Placeholder 3"/>
          <p:cNvSpPr>
            <a:spLocks noGrp="1"/>
          </p:cNvSpPr>
          <p:nvPr>
            <p:ph type="sldNum" sz="quarter" idx="10"/>
          </p:nvPr>
        </p:nvSpPr>
        <p:spPr/>
        <p:txBody>
          <a:bodyPr/>
          <a:lstStyle/>
          <a:p>
            <a:fld id="{DF811066-0135-4CAA-8AD4-89A97190AC00}" type="slidenum">
              <a:rPr lang="en-US" smtClean="0"/>
              <a:t>8</a:t>
            </a:fld>
            <a:endParaRPr lang="en-US"/>
          </a:p>
        </p:txBody>
      </p:sp>
    </p:spTree>
    <p:extLst>
      <p:ext uri="{BB962C8B-B14F-4D97-AF65-F5344CB8AC3E}">
        <p14:creationId xmlns:p14="http://schemas.microsoft.com/office/powerpoint/2010/main" val="223317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Continued regular meetings with the Writing Center throughout the fall semester and other regular communication when things happened in the moment (someone didn't show up, old tradition happened such as leaving the final shift early)</a:t>
            </a:r>
          </a:p>
          <a:p>
            <a:r>
              <a:rPr lang="en-US" dirty="0"/>
              <a:t>Met in December for a debrief – honest about what we thought went well and where we could improve in the spring</a:t>
            </a:r>
          </a:p>
        </p:txBody>
      </p:sp>
      <p:sp>
        <p:nvSpPr>
          <p:cNvPr id="4" name="Slide Number Placeholder 3"/>
          <p:cNvSpPr>
            <a:spLocks noGrp="1"/>
          </p:cNvSpPr>
          <p:nvPr>
            <p:ph type="sldNum" sz="quarter" idx="10"/>
          </p:nvPr>
        </p:nvSpPr>
        <p:spPr/>
        <p:txBody>
          <a:bodyPr/>
          <a:lstStyle/>
          <a:p>
            <a:fld id="{DF811066-0135-4CAA-8AD4-89A97190AC00}" type="slidenum">
              <a:rPr lang="en-US" smtClean="0"/>
              <a:t>9</a:t>
            </a:fld>
            <a:endParaRPr lang="en-US"/>
          </a:p>
        </p:txBody>
      </p:sp>
    </p:spTree>
    <p:extLst>
      <p:ext uri="{BB962C8B-B14F-4D97-AF65-F5344CB8AC3E}">
        <p14:creationId xmlns:p14="http://schemas.microsoft.com/office/powerpoint/2010/main" val="2880060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999913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430366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n-US" dirty="0"/>
              <a:t>Click to edit Master title style</a:t>
            </a:r>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598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1/10/2018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817009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1/10/2018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98353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dirty="0"/>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1/10/2018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556388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1/10/2018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728522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n-US" dirty="0"/>
              <a:t>Click to edit Master title style</a:t>
            </a:r>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93901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n-US" dirty="0"/>
              <a:t>Click to edit Master title style</a:t>
            </a:r>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a:xfrm>
            <a:off x="4523649" y="6181344"/>
            <a:ext cx="718502" cy="365125"/>
          </a:xfrm>
        </p:spPr>
        <p:txBody>
          <a:bodyPr/>
          <a:lstStyle/>
          <a:p>
            <a:fld id="{8102BAB4-8B8D-41DD-85C7-81A0CA962007}" type="datetimeFigureOut">
              <a:rPr lang="en-US" smtClean="0"/>
              <a:t>1/10/2018</a:t>
            </a:fld>
            <a:endParaRPr lang="en-US"/>
          </a:p>
        </p:txBody>
      </p:sp>
      <p:sp>
        <p:nvSpPr>
          <p:cNvPr id="6" name="Footer Placeholder 5"/>
          <p:cNvSpPr>
            <a:spLocks noGrp="1"/>
          </p:cNvSpPr>
          <p:nvPr>
            <p:ph type="ftr" sz="quarter" idx="11"/>
          </p:nvPr>
        </p:nvSpPr>
        <p:spPr>
          <a:xfrm>
            <a:off x="818348" y="6181344"/>
            <a:ext cx="3705300" cy="365125"/>
          </a:xfrm>
        </p:spPr>
        <p:txBody>
          <a:bodyPr/>
          <a:lstStyle/>
          <a:p>
            <a:endParaRPr lang="en-US"/>
          </a:p>
        </p:txBody>
      </p:sp>
      <p:sp>
        <p:nvSpPr>
          <p:cNvPr id="7" name="Slide Number Placeholder 6"/>
          <p:cNvSpPr>
            <a:spLocks noGrp="1"/>
          </p:cNvSpPr>
          <p:nvPr>
            <p:ph type="sldNum" sz="quarter" idx="12"/>
          </p:nvPr>
        </p:nvSpPr>
        <p:spPr>
          <a:xfrm>
            <a:off x="8024262" y="6181344"/>
            <a:ext cx="305186" cy="329250"/>
          </a:xfrm>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26871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n-US" dirty="0"/>
              <a:t>Click to edit Master title style</a:t>
            </a:r>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1/10/2018</a:t>
            </a:fld>
            <a:endParaRPr lang="en-US"/>
          </a:p>
        </p:txBody>
      </p:sp>
      <p:sp>
        <p:nvSpPr>
          <p:cNvPr id="6" name="Footer Placeholder 5"/>
          <p:cNvSpPr>
            <a:spLocks noGrp="1"/>
          </p:cNvSpPr>
          <p:nvPr>
            <p:ph type="ftr" sz="quarter" idx="11"/>
          </p:nvPr>
        </p:nvSpPr>
        <p:spPr>
          <a:xfrm>
            <a:off x="917678" y="6181344"/>
            <a:ext cx="5337278" cy="365125"/>
          </a:xfrm>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297383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n-US" dirty="0"/>
              <a:t>Click to edit Master title style</a:t>
            </a:r>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88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dirty="0"/>
              <a:t>Click to edit Master title style</a:t>
            </a:r>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63434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n-US" dirty="0"/>
              <a:t>Click to edit Master title style</a:t>
            </a:r>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550184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dirty="0"/>
              <a:t>Click to edit Master title style</a:t>
            </a:r>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Edit Master text styles</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854875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n-US" dirty="0"/>
              <a:t>Click to edit Master title style</a:t>
            </a:r>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Edit Master text styles</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572410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728008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621894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8102BAB4-8B8D-41DD-85C7-81A0CA962007}" type="datetimeFigureOut">
              <a:rPr lang="en-US" smtClean="0"/>
              <a:t>1/10/2018</a:t>
            </a:fld>
            <a:endParaRPr lang="en-US"/>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B044824F-EBE0-443F-8A8F-F64816AF04DC}" type="slidenum">
              <a:rPr lang="en-US" smtClean="0"/>
              <a:t>‹#›</a:t>
            </a:fld>
            <a:endParaRPr lang="en-US"/>
          </a:p>
        </p:txBody>
      </p:sp>
    </p:spTree>
    <p:extLst>
      <p:ext uri="{BB962C8B-B14F-4D97-AF65-F5344CB8AC3E}">
        <p14:creationId xmlns:p14="http://schemas.microsoft.com/office/powerpoint/2010/main" val="9260421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Fruitful collaborations: Building Bridges to connect student services</a:t>
            </a:r>
          </a:p>
        </p:txBody>
      </p:sp>
      <p:sp>
        <p:nvSpPr>
          <p:cNvPr id="3" name="Subtitle 2"/>
          <p:cNvSpPr>
            <a:spLocks noGrp="1"/>
          </p:cNvSpPr>
          <p:nvPr>
            <p:ph type="subTitle" idx="1"/>
          </p:nvPr>
        </p:nvSpPr>
        <p:spPr>
          <a:xfrm>
            <a:off x="379698" y="4686300"/>
            <a:ext cx="8389937" cy="1256358"/>
          </a:xfrm>
        </p:spPr>
        <p:txBody>
          <a:bodyPr/>
          <a:lstStyle/>
          <a:p>
            <a:r>
              <a:rPr lang="en-US" dirty="0" err="1"/>
              <a:t>Hailley</a:t>
            </a:r>
            <a:r>
              <a:rPr lang="en-US" dirty="0"/>
              <a:t> Fargo, </a:t>
            </a:r>
            <a:r>
              <a:rPr lang="en-US" dirty="0"/>
              <a:t>MLIS (hmf14@psu.edu): </a:t>
            </a:r>
            <a:r>
              <a:rPr lang="en-US" dirty="0"/>
              <a:t>Student Engagement Librarian, Penn State University Park</a:t>
            </a:r>
          </a:p>
          <a:p>
            <a:r>
              <a:rPr lang="en-US" dirty="0"/>
              <a:t>Emily </a:t>
            </a:r>
            <a:r>
              <a:rPr lang="en-US" dirty="0" err="1"/>
              <a:t>Mross</a:t>
            </a:r>
            <a:r>
              <a:rPr lang="en-US" dirty="0"/>
              <a:t>, </a:t>
            </a:r>
            <a:r>
              <a:rPr lang="en-US" dirty="0" smtClean="0"/>
              <a:t>MLIS (elm43@psu.edu): </a:t>
            </a:r>
            <a:r>
              <a:rPr lang="en-US" dirty="0"/>
              <a:t>Business Librarian, Penn State Harrisburg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ACB8-61AD-477D-B524-F8840FB49AB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1AFA8E0-01D5-40C9-AA48-DA628BC4740E}"/>
              </a:ext>
            </a:extLst>
          </p:cNvPr>
          <p:cNvSpPr>
            <a:spLocks noGrp="1"/>
          </p:cNvSpPr>
          <p:nvPr>
            <p:ph idx="1"/>
          </p:nvPr>
        </p:nvSpPr>
        <p:spPr/>
        <p:txBody>
          <a:bodyPr/>
          <a:lstStyle/>
          <a:p>
            <a:r>
              <a:rPr lang="en-US" dirty="0"/>
              <a:t>Introductions</a:t>
            </a:r>
          </a:p>
          <a:p>
            <a:pPr>
              <a:buClr>
                <a:srgbClr val="FFFFFF"/>
              </a:buClr>
              <a:buSzPct val="129999"/>
            </a:pPr>
            <a:r>
              <a:rPr lang="en-US" dirty="0"/>
              <a:t>University Park Collaborations: Search Bar</a:t>
            </a:r>
          </a:p>
          <a:p>
            <a:pPr>
              <a:buClr>
                <a:srgbClr val="FFFFFF"/>
              </a:buClr>
              <a:buSzPct val="129999"/>
            </a:pPr>
            <a:r>
              <a:rPr lang="en-US" dirty="0"/>
              <a:t>Penn State Harrisburg Collaboration: Write, Research, Revise</a:t>
            </a:r>
          </a:p>
          <a:p>
            <a:pPr>
              <a:buClr>
                <a:srgbClr val="FFFFFF"/>
              </a:buClr>
              <a:buSzPct val="129999"/>
            </a:pPr>
            <a:r>
              <a:rPr lang="en-US" dirty="0"/>
              <a:t>Tips for Success at Your Campus</a:t>
            </a:r>
          </a:p>
          <a:p>
            <a:pPr>
              <a:buClr>
                <a:srgbClr val="FFFFFF"/>
              </a:buClr>
              <a:buSzPct val="129999"/>
            </a:pPr>
            <a:r>
              <a:rPr lang="en-US" dirty="0"/>
              <a:t>Questions</a:t>
            </a:r>
          </a:p>
        </p:txBody>
      </p:sp>
    </p:spTree>
    <p:extLst>
      <p:ext uri="{BB962C8B-B14F-4D97-AF65-F5344CB8AC3E}">
        <p14:creationId xmlns:p14="http://schemas.microsoft.com/office/powerpoint/2010/main" val="2505972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D1DEC-4FA4-4964-8BFB-9E427D1F3F1D}"/>
              </a:ext>
            </a:extLst>
          </p:cNvPr>
          <p:cNvSpPr>
            <a:spLocks noGrp="1"/>
          </p:cNvSpPr>
          <p:nvPr>
            <p:ph type="title"/>
          </p:nvPr>
        </p:nvSpPr>
        <p:spPr/>
        <p:txBody>
          <a:bodyPr/>
          <a:lstStyle/>
          <a:p>
            <a:r>
              <a:rPr lang="en-US" dirty="0"/>
              <a:t>Emily </a:t>
            </a:r>
            <a:r>
              <a:rPr lang="en-US" dirty="0" err="1"/>
              <a:t>Mross</a:t>
            </a:r>
          </a:p>
        </p:txBody>
      </p:sp>
      <p:sp>
        <p:nvSpPr>
          <p:cNvPr id="5" name="Content Placeholder 4"/>
          <p:cNvSpPr>
            <a:spLocks noGrp="1"/>
          </p:cNvSpPr>
          <p:nvPr>
            <p:ph sz="half" idx="2"/>
          </p:nvPr>
        </p:nvSpPr>
        <p:spPr/>
        <p:txBody>
          <a:bodyPr/>
          <a:lstStyle/>
          <a:p>
            <a:r>
              <a:rPr lang="en-US" dirty="0" smtClean="0"/>
              <a:t>Business Librarian at Penn State Harrisburg</a:t>
            </a:r>
          </a:p>
          <a:p>
            <a:r>
              <a:rPr lang="en-US" dirty="0" smtClean="0"/>
              <a:t>Liaison to School of Business Administration and Library Marketing/Outreach Coordinator</a:t>
            </a:r>
          </a:p>
          <a:p>
            <a:r>
              <a:rPr lang="en-US" dirty="0" smtClean="0"/>
              <a:t>In previous position at Northampton Community College, worked closely with Learning Center to provide collaborative/”Wrap-Around” services</a:t>
            </a:r>
            <a:endParaRPr lang="en-US" dirty="0"/>
          </a:p>
        </p:txBody>
      </p:sp>
      <p:pic>
        <p:nvPicPr>
          <p:cNvPr id="7" name="Content Placeholder 6"/>
          <p:cNvPicPr>
            <a:picLocks noGrp="1" noChangeAspect="1"/>
          </p:cNvPicPr>
          <p:nvPr>
            <p:ph sz="half" idx="1"/>
          </p:nvPr>
        </p:nvPicPr>
        <p:blipFill>
          <a:blip r:embed="rId2"/>
          <a:stretch>
            <a:fillRect/>
          </a:stretch>
        </p:blipFill>
        <p:spPr>
          <a:xfrm>
            <a:off x="1315481" y="2060575"/>
            <a:ext cx="2690338" cy="4032250"/>
          </a:xfrm>
          <a:prstGeom prst="rect">
            <a:avLst/>
          </a:prstGeom>
        </p:spPr>
      </p:pic>
    </p:spTree>
    <p:extLst>
      <p:ext uri="{BB962C8B-B14F-4D97-AF65-F5344CB8AC3E}">
        <p14:creationId xmlns:p14="http://schemas.microsoft.com/office/powerpoint/2010/main" val="2635314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B0B18-3A15-4275-B400-39DCA2C6C5EB}"/>
              </a:ext>
            </a:extLst>
          </p:cNvPr>
          <p:cNvSpPr>
            <a:spLocks noGrp="1"/>
          </p:cNvSpPr>
          <p:nvPr>
            <p:ph type="title"/>
          </p:nvPr>
        </p:nvSpPr>
        <p:spPr/>
        <p:txBody>
          <a:bodyPr/>
          <a:lstStyle/>
          <a:p>
            <a:r>
              <a:rPr lang="en-US" dirty="0" err="1"/>
              <a:t>Hailley</a:t>
            </a:r>
            <a:r>
              <a:rPr lang="en-US" dirty="0"/>
              <a:t> Fargo</a:t>
            </a:r>
          </a:p>
        </p:txBody>
      </p:sp>
      <p:sp>
        <p:nvSpPr>
          <p:cNvPr id="5" name="Content Placeholder 4">
            <a:extLst>
              <a:ext uri="{FF2B5EF4-FFF2-40B4-BE49-F238E27FC236}">
                <a16:creationId xmlns:a16="http://schemas.microsoft.com/office/drawing/2014/main" id="{EDC59F5E-F823-4FEB-959F-0BBC3312D21C}"/>
              </a:ext>
            </a:extLst>
          </p:cNvPr>
          <p:cNvSpPr>
            <a:spLocks noGrp="1"/>
          </p:cNvSpPr>
          <p:nvPr>
            <p:ph sz="half" idx="2"/>
          </p:nvPr>
        </p:nvSpPr>
        <p:spPr/>
        <p:txBody>
          <a:bodyPr/>
          <a:lstStyle/>
          <a:p>
            <a:r>
              <a:rPr lang="en-US" dirty="0"/>
              <a:t>Student Engagement Librarian, focus on student work in the libraries, Liaison to non-academic units, collaborations with Penn State librarians across the Commonwealth</a:t>
            </a:r>
          </a:p>
          <a:p>
            <a:pPr>
              <a:buClr>
                <a:srgbClr val="FFFFFF"/>
              </a:buClr>
              <a:buSzPct val="129999"/>
            </a:pPr>
            <a:r>
              <a:rPr lang="en-US" dirty="0"/>
              <a:t>Previous Evening Refence &amp; Instruction Librarian at Penn State University Park</a:t>
            </a:r>
          </a:p>
          <a:p>
            <a:pPr>
              <a:buClr>
                <a:srgbClr val="FFFFFF"/>
              </a:buClr>
              <a:buSzPct val="129999"/>
            </a:pPr>
            <a:r>
              <a:rPr lang="en-US" dirty="0"/>
              <a:t>Experience with building collaborations across units along with background in Writing Center work</a:t>
            </a:r>
          </a:p>
          <a:p>
            <a:pPr>
              <a:buClr>
                <a:srgbClr val="FFFFFF"/>
              </a:buClr>
              <a:buSzPct val="129999"/>
            </a:pP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47750" y="2060575"/>
            <a:ext cx="3225800" cy="4032250"/>
          </a:xfrm>
        </p:spPr>
      </p:pic>
    </p:spTree>
    <p:extLst>
      <p:ext uri="{BB962C8B-B14F-4D97-AF65-F5344CB8AC3E}">
        <p14:creationId xmlns:p14="http://schemas.microsoft.com/office/powerpoint/2010/main" val="233639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E16C-EE43-457F-90F0-02E8C417C1F2}"/>
              </a:ext>
            </a:extLst>
          </p:cNvPr>
          <p:cNvSpPr>
            <a:spLocks noGrp="1"/>
          </p:cNvSpPr>
          <p:nvPr>
            <p:ph type="title"/>
          </p:nvPr>
        </p:nvSpPr>
        <p:spPr/>
        <p:txBody>
          <a:bodyPr/>
          <a:lstStyle/>
          <a:p>
            <a:r>
              <a:rPr lang="en-US" dirty="0"/>
              <a:t>Search Bar</a:t>
            </a:r>
          </a:p>
        </p:txBody>
      </p:sp>
      <p:sp>
        <p:nvSpPr>
          <p:cNvPr id="9" name="Content Placeholder 8">
            <a:extLst>
              <a:ext uri="{FF2B5EF4-FFF2-40B4-BE49-F238E27FC236}">
                <a16:creationId xmlns:a16="http://schemas.microsoft.com/office/drawing/2014/main" id="{53E9B05A-8FC6-4CA1-8CCA-E02F07F76A25}"/>
              </a:ext>
            </a:extLst>
          </p:cNvPr>
          <p:cNvSpPr>
            <a:spLocks noGrp="1"/>
          </p:cNvSpPr>
          <p:nvPr>
            <p:ph sz="half" idx="2"/>
          </p:nvPr>
        </p:nvSpPr>
        <p:spPr/>
        <p:txBody>
          <a:bodyPr/>
          <a:lstStyle/>
          <a:p>
            <a:r>
              <a:rPr lang="en-US" sz="2400" dirty="0"/>
              <a:t>Suite of peer-to-peer services</a:t>
            </a:r>
          </a:p>
          <a:p>
            <a:pPr>
              <a:buClr>
                <a:srgbClr val="FFFFFF"/>
              </a:buClr>
              <a:buSzPct val="129999"/>
            </a:pPr>
            <a:r>
              <a:rPr lang="en-US" sz="2400" dirty="0"/>
              <a:t>Peer Research Consultants, Writing Tutors, and Tech Tutors</a:t>
            </a:r>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17563" y="2237485"/>
            <a:ext cx="3686175" cy="3678430"/>
          </a:xfrm>
        </p:spPr>
      </p:pic>
    </p:spTree>
    <p:extLst>
      <p:ext uri="{BB962C8B-B14F-4D97-AF65-F5344CB8AC3E}">
        <p14:creationId xmlns:p14="http://schemas.microsoft.com/office/powerpoint/2010/main" val="132984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ABC-CBB5-4940-800A-2AB45B363EA3}"/>
              </a:ext>
            </a:extLst>
          </p:cNvPr>
          <p:cNvSpPr>
            <a:spLocks noGrp="1"/>
          </p:cNvSpPr>
          <p:nvPr>
            <p:ph type="title"/>
          </p:nvPr>
        </p:nvSpPr>
        <p:spPr/>
        <p:txBody>
          <a:bodyPr/>
          <a:lstStyle/>
          <a:p>
            <a:r>
              <a:rPr lang="en-US" dirty="0"/>
              <a:t>Fall 2016</a:t>
            </a:r>
          </a:p>
        </p:txBody>
      </p:sp>
      <p:sp>
        <p:nvSpPr>
          <p:cNvPr id="4" name="Content Placeholder 3">
            <a:extLst>
              <a:ext uri="{FF2B5EF4-FFF2-40B4-BE49-F238E27FC236}">
                <a16:creationId xmlns:a16="http://schemas.microsoft.com/office/drawing/2014/main" id="{2E345CE1-04C1-4B76-A7FF-E187FC20BE2A}"/>
              </a:ext>
            </a:extLst>
          </p:cNvPr>
          <p:cNvSpPr>
            <a:spLocks noGrp="1"/>
          </p:cNvSpPr>
          <p:nvPr>
            <p:ph sz="half" idx="2"/>
          </p:nvPr>
        </p:nvSpPr>
        <p:spPr/>
        <p:txBody>
          <a:bodyPr>
            <a:normAutofit/>
          </a:bodyPr>
          <a:lstStyle/>
          <a:p>
            <a:r>
              <a:rPr lang="en-US" sz="2400" dirty="0"/>
              <a:t>Introductions made with goal of hosting Penn State's first International Write-In</a:t>
            </a:r>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356483" y="2060575"/>
            <a:ext cx="2608335" cy="4032250"/>
          </a:xfrm>
        </p:spPr>
      </p:pic>
    </p:spTree>
    <p:extLst>
      <p:ext uri="{BB962C8B-B14F-4D97-AF65-F5344CB8AC3E}">
        <p14:creationId xmlns:p14="http://schemas.microsoft.com/office/powerpoint/2010/main" val="4253280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59218-E537-4800-864B-C50B4A62C87A}"/>
              </a:ext>
            </a:extLst>
          </p:cNvPr>
          <p:cNvSpPr>
            <a:spLocks noGrp="1"/>
          </p:cNvSpPr>
          <p:nvPr>
            <p:ph type="title"/>
          </p:nvPr>
        </p:nvSpPr>
        <p:spPr/>
        <p:txBody>
          <a:bodyPr/>
          <a:lstStyle/>
          <a:p>
            <a:r>
              <a:rPr lang="en-US" dirty="0"/>
              <a:t>At the same time...</a:t>
            </a:r>
          </a:p>
        </p:txBody>
      </p:sp>
      <p:sp>
        <p:nvSpPr>
          <p:cNvPr id="3" name="Content Placeholder 2">
            <a:extLst>
              <a:ext uri="{FF2B5EF4-FFF2-40B4-BE49-F238E27FC236}">
                <a16:creationId xmlns:a16="http://schemas.microsoft.com/office/drawing/2014/main" id="{C756372A-0039-4B8C-B1DB-4A0C0088A48C}"/>
              </a:ext>
            </a:extLst>
          </p:cNvPr>
          <p:cNvSpPr>
            <a:spLocks noGrp="1"/>
          </p:cNvSpPr>
          <p:nvPr>
            <p:ph idx="1"/>
          </p:nvPr>
        </p:nvSpPr>
        <p:spPr/>
        <p:txBody>
          <a:bodyPr/>
          <a:lstStyle/>
          <a:p>
            <a:r>
              <a:rPr lang="en-US" sz="2400" dirty="0"/>
              <a:t>Conversations happening in the Pattee &amp; Paterno Libraries about our service model</a:t>
            </a:r>
          </a:p>
          <a:p>
            <a:pPr>
              <a:buClr>
                <a:srgbClr val="FFFFFF"/>
              </a:buClr>
              <a:buSzPct val="129999"/>
            </a:pPr>
            <a:r>
              <a:rPr lang="en-US" sz="2400" dirty="0"/>
              <a:t>Goal: Eliminate the "bouncing" patron</a:t>
            </a:r>
          </a:p>
          <a:p>
            <a:pPr>
              <a:buClr>
                <a:srgbClr val="FFFFFF"/>
              </a:buClr>
              <a:buSzPct val="129999"/>
            </a:pPr>
            <a:r>
              <a:rPr lang="en-US" sz="2400" dirty="0"/>
              <a:t>Goal: Increase exposure of Writing and Tech Tutors</a:t>
            </a:r>
          </a:p>
          <a:p>
            <a:pPr>
              <a:buClr>
                <a:srgbClr val="FFFFFF"/>
              </a:buClr>
              <a:buSzPct val="129999"/>
            </a:pPr>
            <a:r>
              <a:rPr lang="en-US" sz="2400" dirty="0"/>
              <a:t>Influenced by: Learning Commons/Knowledge Commons pedagogy, Peer-to-Peer research</a:t>
            </a:r>
          </a:p>
        </p:txBody>
      </p:sp>
    </p:spTree>
    <p:extLst>
      <p:ext uri="{BB962C8B-B14F-4D97-AF65-F5344CB8AC3E}">
        <p14:creationId xmlns:p14="http://schemas.microsoft.com/office/powerpoint/2010/main" val="3114299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AEF6-09EA-423C-A5B4-671A5AEA7645}"/>
              </a:ext>
            </a:extLst>
          </p:cNvPr>
          <p:cNvSpPr>
            <a:spLocks noGrp="1"/>
          </p:cNvSpPr>
          <p:nvPr>
            <p:ph type="title"/>
          </p:nvPr>
        </p:nvSpPr>
        <p:spPr/>
        <p:txBody>
          <a:bodyPr/>
          <a:lstStyle/>
          <a:p>
            <a:r>
              <a:rPr lang="en-US" dirty="0"/>
              <a:t>Planning begins</a:t>
            </a:r>
          </a:p>
        </p:txBody>
      </p:sp>
      <p:sp>
        <p:nvSpPr>
          <p:cNvPr id="3" name="Content Placeholder 2">
            <a:extLst>
              <a:ext uri="{FF2B5EF4-FFF2-40B4-BE49-F238E27FC236}">
                <a16:creationId xmlns:a16="http://schemas.microsoft.com/office/drawing/2014/main" id="{B9CA16BB-628B-4D68-8DB2-1E5E2733AF84}"/>
              </a:ext>
            </a:extLst>
          </p:cNvPr>
          <p:cNvSpPr>
            <a:spLocks noGrp="1"/>
          </p:cNvSpPr>
          <p:nvPr>
            <p:ph idx="1"/>
          </p:nvPr>
        </p:nvSpPr>
        <p:spPr/>
        <p:txBody>
          <a:bodyPr/>
          <a:lstStyle/>
          <a:p>
            <a:r>
              <a:rPr lang="en-US" sz="2400" dirty="0"/>
              <a:t>Regular meetings with Writing Center representatives throughout summer 2017</a:t>
            </a:r>
          </a:p>
          <a:p>
            <a:pPr>
              <a:buClr>
                <a:srgbClr val="FFFFFF"/>
              </a:buClr>
              <a:buSzPct val="129999"/>
            </a:pPr>
            <a:r>
              <a:rPr lang="en-US" sz="2400" dirty="0">
                <a:solidFill>
                  <a:schemeClr val="tx1"/>
                </a:solidFill>
              </a:rPr>
              <a:t>Vision for integrative services</a:t>
            </a:r>
          </a:p>
          <a:p>
            <a:pPr lvl="1">
              <a:buClr>
                <a:srgbClr val="FFFFFF"/>
              </a:buClr>
              <a:buSzPct val="129999"/>
            </a:pPr>
            <a:r>
              <a:rPr lang="en-US" sz="2000" dirty="0">
                <a:solidFill>
                  <a:schemeClr val="tx1"/>
                </a:solidFill>
              </a:rPr>
              <a:t>Training + staff meetings</a:t>
            </a:r>
          </a:p>
          <a:p>
            <a:pPr lvl="1">
              <a:buClr>
                <a:srgbClr val="FFFFFF"/>
              </a:buClr>
              <a:buSzPct val="129999"/>
            </a:pPr>
            <a:r>
              <a:rPr lang="en-US" sz="2000" dirty="0">
                <a:solidFill>
                  <a:schemeClr val="tx1"/>
                </a:solidFill>
              </a:rPr>
              <a:t>Keeping track of student interactions</a:t>
            </a:r>
          </a:p>
          <a:p>
            <a:pPr lvl="1">
              <a:buClr>
                <a:srgbClr val="FFFFFF"/>
              </a:buClr>
              <a:buSzPct val="129999"/>
            </a:pPr>
            <a:r>
              <a:rPr lang="en-US" sz="2000" dirty="0"/>
              <a:t>Potential barriers to success (ex. Extension of hours)</a:t>
            </a:r>
          </a:p>
          <a:p>
            <a:pPr>
              <a:buClr>
                <a:srgbClr val="FFFFFF"/>
              </a:buClr>
              <a:buSzPct val="129999"/>
            </a:pPr>
            <a:endParaRPr lang="en-US" dirty="0"/>
          </a:p>
        </p:txBody>
      </p:sp>
    </p:spTree>
    <p:extLst>
      <p:ext uri="{BB962C8B-B14F-4D97-AF65-F5344CB8AC3E}">
        <p14:creationId xmlns:p14="http://schemas.microsoft.com/office/powerpoint/2010/main" val="1108744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6A0C-1782-4D97-8448-850878D0AEDE}"/>
              </a:ext>
            </a:extLst>
          </p:cNvPr>
          <p:cNvSpPr>
            <a:spLocks noGrp="1"/>
          </p:cNvSpPr>
          <p:nvPr>
            <p:ph type="title"/>
          </p:nvPr>
        </p:nvSpPr>
        <p:spPr/>
        <p:txBody>
          <a:bodyPr/>
          <a:lstStyle/>
          <a:p>
            <a:r>
              <a:rPr lang="en-US" dirty="0"/>
              <a:t>Opens September 2017</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44100" y="1794933"/>
            <a:ext cx="6455801" cy="4275667"/>
          </a:xfrm>
        </p:spPr>
      </p:pic>
    </p:spTree>
    <p:extLst>
      <p:ext uri="{BB962C8B-B14F-4D97-AF65-F5344CB8AC3E}">
        <p14:creationId xmlns:p14="http://schemas.microsoft.com/office/powerpoint/2010/main" val="924660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8615-77BE-4AFC-A6B5-77B258300309}"/>
              </a:ext>
            </a:extLst>
          </p:cNvPr>
          <p:cNvSpPr>
            <a:spLocks noGrp="1"/>
          </p:cNvSpPr>
          <p:nvPr>
            <p:ph type="title"/>
          </p:nvPr>
        </p:nvSpPr>
        <p:spPr/>
        <p:txBody>
          <a:bodyPr/>
          <a:lstStyle/>
          <a:p>
            <a:r>
              <a:rPr lang="en-US" dirty="0"/>
              <a:t>Lessons Learned from Search Bar</a:t>
            </a:r>
          </a:p>
        </p:txBody>
      </p:sp>
      <p:sp>
        <p:nvSpPr>
          <p:cNvPr id="3" name="Content Placeholder 2">
            <a:extLst>
              <a:ext uri="{FF2B5EF4-FFF2-40B4-BE49-F238E27FC236}">
                <a16:creationId xmlns:a16="http://schemas.microsoft.com/office/drawing/2014/main" id="{A0662ACF-24BB-4DF0-8660-012A255C4092}"/>
              </a:ext>
            </a:extLst>
          </p:cNvPr>
          <p:cNvSpPr>
            <a:spLocks noGrp="1"/>
          </p:cNvSpPr>
          <p:nvPr>
            <p:ph idx="1"/>
          </p:nvPr>
        </p:nvSpPr>
        <p:spPr>
          <a:xfrm>
            <a:off x="817563" y="1711325"/>
            <a:ext cx="7512050" cy="4647975"/>
          </a:xfrm>
        </p:spPr>
        <p:txBody>
          <a:bodyPr/>
          <a:lstStyle/>
          <a:p>
            <a:r>
              <a:rPr lang="en-US" sz="2400" dirty="0"/>
              <a:t>Recognize that old traditions take time to adjust</a:t>
            </a:r>
          </a:p>
          <a:p>
            <a:pPr>
              <a:buClr>
                <a:srgbClr val="FFFFFF"/>
              </a:buClr>
              <a:buSzPct val="129999"/>
            </a:pPr>
            <a:r>
              <a:rPr lang="en-US" sz="2400" dirty="0"/>
              <a:t>Be open and honest with communication between stakeholders</a:t>
            </a:r>
          </a:p>
          <a:p>
            <a:pPr>
              <a:buClr>
                <a:srgbClr val="FFFFFF"/>
              </a:buClr>
              <a:buSzPct val="129999"/>
            </a:pPr>
            <a:r>
              <a:rPr lang="en-US" sz="2400" dirty="0"/>
              <a:t>Keep listening to the students who work in the space</a:t>
            </a:r>
          </a:p>
        </p:txBody>
      </p:sp>
    </p:spTree>
    <p:extLst>
      <p:ext uri="{BB962C8B-B14F-4D97-AF65-F5344CB8AC3E}">
        <p14:creationId xmlns:p14="http://schemas.microsoft.com/office/powerpoint/2010/main" val="759928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51267-294A-45CB-A614-808EC5B42C26}"/>
              </a:ext>
            </a:extLst>
          </p:cNvPr>
          <p:cNvSpPr>
            <a:spLocks noGrp="1"/>
          </p:cNvSpPr>
          <p:nvPr>
            <p:ph type="title"/>
          </p:nvPr>
        </p:nvSpPr>
        <p:spPr/>
        <p:txBody>
          <a:bodyPr/>
          <a:lstStyle/>
          <a:p>
            <a:r>
              <a:rPr lang="en-US" dirty="0"/>
              <a:t>Write, Research, Revise</a:t>
            </a:r>
          </a:p>
        </p:txBody>
      </p:sp>
      <p:sp>
        <p:nvSpPr>
          <p:cNvPr id="4" name="Content Placeholder 3"/>
          <p:cNvSpPr>
            <a:spLocks noGrp="1"/>
          </p:cNvSpPr>
          <p:nvPr>
            <p:ph sz="half" idx="1"/>
          </p:nvPr>
        </p:nvSpPr>
        <p:spPr/>
        <p:txBody>
          <a:bodyPr/>
          <a:lstStyle/>
          <a:p>
            <a:r>
              <a:rPr lang="en-US" dirty="0" smtClean="0"/>
              <a:t>Targets students in required composition classes</a:t>
            </a:r>
          </a:p>
          <a:p>
            <a:r>
              <a:rPr lang="en-US" dirty="0" smtClean="0"/>
              <a:t>30 minute collaborative appointments with a Librarian and a Writing Tutor</a:t>
            </a:r>
          </a:p>
          <a:p>
            <a:r>
              <a:rPr lang="en-US" dirty="0" smtClean="0"/>
              <a:t>Students bring final paper draft</a:t>
            </a:r>
          </a:p>
          <a:p>
            <a:r>
              <a:rPr lang="en-US" dirty="0" smtClean="0"/>
              <a:t>Leave with strategies/ideas for improving both writing and research to create a better paper </a:t>
            </a:r>
            <a:endParaRPr lang="en-US" dirty="0"/>
          </a:p>
        </p:txBody>
      </p:sp>
      <p:pic>
        <p:nvPicPr>
          <p:cNvPr id="3" name="Content Placeholder 2"/>
          <p:cNvPicPr>
            <a:picLocks noGrp="1" noChangeAspect="1"/>
          </p:cNvPicPr>
          <p:nvPr>
            <p:ph sz="half" idx="2"/>
          </p:nvPr>
        </p:nvPicPr>
        <p:blipFill>
          <a:blip r:embed="rId2"/>
          <a:stretch>
            <a:fillRect/>
          </a:stretch>
        </p:blipFill>
        <p:spPr>
          <a:xfrm>
            <a:off x="4928712" y="2060575"/>
            <a:ext cx="3112451" cy="4032250"/>
          </a:xfrm>
          <a:prstGeom prst="rect">
            <a:avLst/>
          </a:prstGeom>
        </p:spPr>
      </p:pic>
    </p:spTree>
    <p:extLst>
      <p:ext uri="{BB962C8B-B14F-4D97-AF65-F5344CB8AC3E}">
        <p14:creationId xmlns:p14="http://schemas.microsoft.com/office/powerpoint/2010/main" val="686525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Library/Learning Center Collaborations at Harrisburg</a:t>
            </a:r>
            <a:endParaRPr lang="en-US" dirty="0"/>
          </a:p>
        </p:txBody>
      </p:sp>
      <p:sp>
        <p:nvSpPr>
          <p:cNvPr id="3" name="Content Placeholder 2"/>
          <p:cNvSpPr>
            <a:spLocks noGrp="1"/>
          </p:cNvSpPr>
          <p:nvPr>
            <p:ph sz="half" idx="1"/>
          </p:nvPr>
        </p:nvSpPr>
        <p:spPr/>
        <p:txBody>
          <a:bodyPr/>
          <a:lstStyle/>
          <a:p>
            <a:r>
              <a:rPr lang="en-US" dirty="0" smtClean="0"/>
              <a:t>Due to space crunch, Learning Center Outposts were located in the library until Fall 2016</a:t>
            </a:r>
          </a:p>
          <a:p>
            <a:r>
              <a:rPr lang="en-US" dirty="0" smtClean="0"/>
              <a:t>LC Director and previous Outreach Coordinator developed some collaborative projects for finals</a:t>
            </a:r>
          </a:p>
          <a:p>
            <a:r>
              <a:rPr lang="en-US" dirty="0" smtClean="0"/>
              <a:t>Shared space made referrals easy</a:t>
            </a:r>
          </a:p>
        </p:txBody>
      </p:sp>
      <p:pic>
        <p:nvPicPr>
          <p:cNvPr id="5" name="Content Placeholder 4"/>
          <p:cNvPicPr>
            <a:picLocks noGrp="1" noChangeAspect="1"/>
          </p:cNvPicPr>
          <p:nvPr>
            <p:ph sz="half" idx="2"/>
          </p:nvPr>
        </p:nvPicPr>
        <p:blipFill>
          <a:blip r:embed="rId2"/>
          <a:stretch>
            <a:fillRect/>
          </a:stretch>
        </p:blipFill>
        <p:spPr>
          <a:xfrm>
            <a:off x="4640263" y="2846316"/>
            <a:ext cx="3689350" cy="2460767"/>
          </a:xfrm>
          <a:prstGeom prst="rect">
            <a:avLst/>
          </a:prstGeom>
        </p:spPr>
      </p:pic>
    </p:spTree>
    <p:extLst>
      <p:ext uri="{BB962C8B-B14F-4D97-AF65-F5344CB8AC3E}">
        <p14:creationId xmlns:p14="http://schemas.microsoft.com/office/powerpoint/2010/main" val="2410522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with a New Collaboration</a:t>
            </a:r>
            <a:endParaRPr lang="en-US" dirty="0"/>
          </a:p>
        </p:txBody>
      </p:sp>
      <p:sp>
        <p:nvSpPr>
          <p:cNvPr id="3" name="Content Placeholder 2"/>
          <p:cNvSpPr>
            <a:spLocks noGrp="1"/>
          </p:cNvSpPr>
          <p:nvPr>
            <p:ph idx="1"/>
          </p:nvPr>
        </p:nvSpPr>
        <p:spPr/>
        <p:txBody>
          <a:bodyPr/>
          <a:lstStyle/>
          <a:p>
            <a:r>
              <a:rPr lang="en-US" dirty="0" smtClean="0"/>
              <a:t>In 2016, the Library hired a new librarian and the Learning Center hired a Writing Coordinator</a:t>
            </a:r>
          </a:p>
          <a:p>
            <a:r>
              <a:rPr lang="en-US" dirty="0" smtClean="0"/>
              <a:t>Learning Center opened in new Student Enrichment Center, ending co-location</a:t>
            </a:r>
          </a:p>
          <a:p>
            <a:r>
              <a:rPr lang="en-US" dirty="0" smtClean="0"/>
              <a:t>Harrisburg undergraduate enrollment increases = more composition courses </a:t>
            </a:r>
          </a:p>
        </p:txBody>
      </p:sp>
    </p:spTree>
    <p:extLst>
      <p:ext uri="{BB962C8B-B14F-4D97-AF65-F5344CB8AC3E}">
        <p14:creationId xmlns:p14="http://schemas.microsoft.com/office/powerpoint/2010/main" val="35610716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WRR is born</a:t>
            </a:r>
            <a:endParaRPr lang="en-US" dirty="0"/>
          </a:p>
        </p:txBody>
      </p:sp>
      <p:sp>
        <p:nvSpPr>
          <p:cNvPr id="3" name="Content Placeholder 2"/>
          <p:cNvSpPr>
            <a:spLocks noGrp="1"/>
          </p:cNvSpPr>
          <p:nvPr>
            <p:ph idx="1"/>
          </p:nvPr>
        </p:nvSpPr>
        <p:spPr/>
        <p:txBody>
          <a:bodyPr/>
          <a:lstStyle/>
          <a:p>
            <a:r>
              <a:rPr lang="en-US" dirty="0" smtClean="0"/>
              <a:t>Create event to maximize exposure and use of staff time</a:t>
            </a:r>
          </a:p>
          <a:p>
            <a:r>
              <a:rPr lang="en-US" dirty="0" smtClean="0"/>
              <a:t>Provide additional assistance to students during high need time</a:t>
            </a:r>
          </a:p>
          <a:p>
            <a:r>
              <a:rPr lang="en-US" dirty="0" smtClean="0"/>
              <a:t>Immediately prior to finals week when research papers are in progress</a:t>
            </a:r>
          </a:p>
          <a:p>
            <a:r>
              <a:rPr lang="en-US" dirty="0" smtClean="0"/>
              <a:t>Combine both services in one location for scheduled appointments</a:t>
            </a:r>
          </a:p>
          <a:p>
            <a:r>
              <a:rPr lang="en-US" dirty="0" smtClean="0"/>
              <a:t>Use learning center scheduling software and procedures</a:t>
            </a:r>
          </a:p>
          <a:p>
            <a:r>
              <a:rPr lang="en-US" dirty="0" smtClean="0"/>
              <a:t>Capacity is limited to services provided by one librarian and one tutor</a:t>
            </a:r>
            <a:endParaRPr lang="en-US" dirty="0"/>
          </a:p>
        </p:txBody>
      </p:sp>
    </p:spTree>
    <p:extLst>
      <p:ext uri="{BB962C8B-B14F-4D97-AF65-F5344CB8AC3E}">
        <p14:creationId xmlns:p14="http://schemas.microsoft.com/office/powerpoint/2010/main" val="1383886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Targeted Courses</a:t>
            </a:r>
            <a:endParaRPr lang="en-US" dirty="0"/>
          </a:p>
        </p:txBody>
      </p:sp>
      <p:sp>
        <p:nvSpPr>
          <p:cNvPr id="3" name="Text Placeholder 2"/>
          <p:cNvSpPr>
            <a:spLocks noGrp="1"/>
          </p:cNvSpPr>
          <p:nvPr>
            <p:ph type="body" idx="1"/>
          </p:nvPr>
        </p:nvSpPr>
        <p:spPr/>
        <p:txBody>
          <a:bodyPr/>
          <a:lstStyle/>
          <a:p>
            <a:r>
              <a:rPr lang="en-US" dirty="0" smtClean="0"/>
              <a:t>ENGL 015</a:t>
            </a:r>
            <a:endParaRPr lang="en-US" dirty="0"/>
          </a:p>
        </p:txBody>
      </p:sp>
      <p:sp>
        <p:nvSpPr>
          <p:cNvPr id="6" name="Content Placeholder 5"/>
          <p:cNvSpPr>
            <a:spLocks noGrp="1"/>
          </p:cNvSpPr>
          <p:nvPr>
            <p:ph sz="half" idx="2"/>
          </p:nvPr>
        </p:nvSpPr>
        <p:spPr/>
        <p:txBody>
          <a:bodyPr>
            <a:normAutofit lnSpcReduction="10000"/>
          </a:bodyPr>
          <a:lstStyle/>
          <a:p>
            <a:r>
              <a:rPr lang="en-US" dirty="0" smtClean="0"/>
              <a:t>Required Freshman/First-year Composition Course</a:t>
            </a:r>
          </a:p>
          <a:p>
            <a:r>
              <a:rPr lang="en-US" dirty="0" smtClean="0"/>
              <a:t>2016: Common syllabus; all students create a semester writing portfolio and final assignment is revising previous work</a:t>
            </a:r>
          </a:p>
          <a:p>
            <a:r>
              <a:rPr lang="en-US" dirty="0" smtClean="0"/>
              <a:t>2017: No more common syllabus, but still research papers</a:t>
            </a:r>
          </a:p>
          <a:p>
            <a:r>
              <a:rPr lang="en-US" dirty="0" smtClean="0"/>
              <a:t>Nearly all sections receive a library one-shot from the same librarian</a:t>
            </a:r>
          </a:p>
          <a:p>
            <a:r>
              <a:rPr lang="en-US" dirty="0" smtClean="0"/>
              <a:t>First exposure to college research writing</a:t>
            </a:r>
          </a:p>
        </p:txBody>
      </p:sp>
      <p:sp>
        <p:nvSpPr>
          <p:cNvPr id="7" name="Text Placeholder 6"/>
          <p:cNvSpPr>
            <a:spLocks noGrp="1"/>
          </p:cNvSpPr>
          <p:nvPr>
            <p:ph type="body" sz="quarter" idx="3"/>
          </p:nvPr>
        </p:nvSpPr>
        <p:spPr/>
        <p:txBody>
          <a:bodyPr/>
          <a:lstStyle/>
          <a:p>
            <a:r>
              <a:rPr lang="en-US" dirty="0" smtClean="0"/>
              <a:t>ENGL 202</a:t>
            </a:r>
            <a:endParaRPr lang="en-US" dirty="0"/>
          </a:p>
        </p:txBody>
      </p:sp>
      <p:sp>
        <p:nvSpPr>
          <p:cNvPr id="8" name="Content Placeholder 7"/>
          <p:cNvSpPr>
            <a:spLocks noGrp="1"/>
          </p:cNvSpPr>
          <p:nvPr>
            <p:ph sz="quarter" idx="4"/>
          </p:nvPr>
        </p:nvSpPr>
        <p:spPr/>
        <p:txBody>
          <a:bodyPr/>
          <a:lstStyle/>
          <a:p>
            <a:r>
              <a:rPr lang="en-US" dirty="0" smtClean="0"/>
              <a:t>Four versions (A, B, C, D) targeted at research writing in the disciplines </a:t>
            </a:r>
          </a:p>
          <a:p>
            <a:r>
              <a:rPr lang="en-US" dirty="0" smtClean="0"/>
              <a:t>Should be taken at sophomore level, but often not</a:t>
            </a:r>
          </a:p>
          <a:p>
            <a:r>
              <a:rPr lang="en-US" dirty="0" smtClean="0"/>
              <a:t>Nearly all sections receive a one shot from their subject librarian</a:t>
            </a:r>
          </a:p>
          <a:p>
            <a:r>
              <a:rPr lang="en-US" dirty="0" smtClean="0"/>
              <a:t>Introduce discipline-specific research resources</a:t>
            </a:r>
          </a:p>
          <a:p>
            <a:r>
              <a:rPr lang="en-US" dirty="0" smtClean="0"/>
              <a:t>Final assignment varies based on version from standard research papers to technical reports</a:t>
            </a:r>
            <a:endParaRPr lang="en-US" dirty="0"/>
          </a:p>
        </p:txBody>
      </p:sp>
    </p:spTree>
    <p:extLst>
      <p:ext uri="{BB962C8B-B14F-4D97-AF65-F5344CB8AC3E}">
        <p14:creationId xmlns:p14="http://schemas.microsoft.com/office/powerpoint/2010/main" val="4126615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WRR by the numbers</a:t>
            </a:r>
            <a:endParaRPr lang="en-US" dirty="0"/>
          </a:p>
        </p:txBody>
      </p:sp>
      <p:sp>
        <p:nvSpPr>
          <p:cNvPr id="5" name="Text Placeholder 4"/>
          <p:cNvSpPr>
            <a:spLocks noGrp="1"/>
          </p:cNvSpPr>
          <p:nvPr>
            <p:ph type="body" idx="1"/>
          </p:nvPr>
        </p:nvSpPr>
        <p:spPr/>
        <p:txBody>
          <a:bodyPr/>
          <a:lstStyle/>
          <a:p>
            <a:r>
              <a:rPr lang="en-US" dirty="0" smtClean="0"/>
              <a:t>Fall 2016</a:t>
            </a:r>
            <a:endParaRPr lang="en-US" dirty="0"/>
          </a:p>
        </p:txBody>
      </p:sp>
      <p:sp>
        <p:nvSpPr>
          <p:cNvPr id="6" name="Content Placeholder 5"/>
          <p:cNvSpPr>
            <a:spLocks noGrp="1"/>
          </p:cNvSpPr>
          <p:nvPr>
            <p:ph sz="half" idx="2"/>
          </p:nvPr>
        </p:nvSpPr>
        <p:spPr/>
        <p:txBody>
          <a:bodyPr/>
          <a:lstStyle/>
          <a:p>
            <a:r>
              <a:rPr lang="en-US" dirty="0" smtClean="0"/>
              <a:t>6 one-hour appointments</a:t>
            </a:r>
          </a:p>
          <a:p>
            <a:r>
              <a:rPr lang="en-US" dirty="0" smtClean="0"/>
              <a:t>ENGL 015 students only</a:t>
            </a:r>
          </a:p>
          <a:p>
            <a:r>
              <a:rPr lang="en-US" dirty="0" smtClean="0"/>
              <a:t>All appointments are filled in advance</a:t>
            </a:r>
          </a:p>
          <a:p>
            <a:endParaRPr lang="en-US" dirty="0"/>
          </a:p>
        </p:txBody>
      </p:sp>
      <p:sp>
        <p:nvSpPr>
          <p:cNvPr id="7" name="Text Placeholder 6"/>
          <p:cNvSpPr>
            <a:spLocks noGrp="1"/>
          </p:cNvSpPr>
          <p:nvPr>
            <p:ph type="body" sz="quarter" idx="3"/>
          </p:nvPr>
        </p:nvSpPr>
        <p:spPr/>
        <p:txBody>
          <a:bodyPr/>
          <a:lstStyle/>
          <a:p>
            <a:r>
              <a:rPr lang="en-US" dirty="0" smtClean="0"/>
              <a:t>Spring 2016</a:t>
            </a:r>
            <a:endParaRPr lang="en-US" dirty="0"/>
          </a:p>
        </p:txBody>
      </p:sp>
      <p:sp>
        <p:nvSpPr>
          <p:cNvPr id="8" name="Content Placeholder 7"/>
          <p:cNvSpPr>
            <a:spLocks noGrp="1"/>
          </p:cNvSpPr>
          <p:nvPr>
            <p:ph sz="quarter" idx="4"/>
          </p:nvPr>
        </p:nvSpPr>
        <p:spPr/>
        <p:txBody>
          <a:bodyPr/>
          <a:lstStyle/>
          <a:p>
            <a:r>
              <a:rPr lang="en-US" dirty="0" smtClean="0"/>
              <a:t>32 half-hour appointments</a:t>
            </a:r>
          </a:p>
          <a:p>
            <a:r>
              <a:rPr lang="en-US" dirty="0" smtClean="0"/>
              <a:t>ENGL 015 and ENGL 202 students</a:t>
            </a:r>
          </a:p>
          <a:p>
            <a:r>
              <a:rPr lang="en-US" dirty="0" smtClean="0"/>
              <a:t>16 appointments per course</a:t>
            </a:r>
          </a:p>
          <a:p>
            <a:r>
              <a:rPr lang="en-US" dirty="0" smtClean="0"/>
              <a:t>All appointments for ENGL 015 filled</a:t>
            </a:r>
          </a:p>
          <a:p>
            <a:r>
              <a:rPr lang="en-US" dirty="0" smtClean="0"/>
              <a:t>3 appointments for ENGL 202 filled</a:t>
            </a:r>
          </a:p>
          <a:p>
            <a:r>
              <a:rPr lang="en-US" dirty="0" smtClean="0"/>
              <a:t>Failed attempt at midterm appointments</a:t>
            </a:r>
          </a:p>
        </p:txBody>
      </p:sp>
      <p:sp>
        <p:nvSpPr>
          <p:cNvPr id="9" name="Text Placeholder 4"/>
          <p:cNvSpPr txBox="1">
            <a:spLocks/>
          </p:cNvSpPr>
          <p:nvPr/>
        </p:nvSpPr>
        <p:spPr>
          <a:xfrm>
            <a:off x="1169178" y="3718914"/>
            <a:ext cx="3397113" cy="733596"/>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tx1"/>
              </a:buClr>
              <a:buSzPct val="130000"/>
              <a:buFont typeface="Arial"/>
              <a:buNone/>
              <a:defRPr sz="2200" b="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30000"/>
              <a:buFont typeface="Arial"/>
              <a:buNone/>
              <a:defRPr sz="20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30000"/>
              <a:buFont typeface="Arial"/>
              <a:buNone/>
              <a:defRPr sz="18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30000"/>
              <a:buFont typeface="Arial"/>
              <a:buNone/>
              <a:defRPr sz="16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30000"/>
              <a:buFont typeface="Arial"/>
              <a:buNone/>
              <a:defRPr sz="16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30000"/>
              <a:buFont typeface="Arial"/>
              <a:buNone/>
              <a:defRPr sz="16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30000"/>
              <a:buFont typeface="Arial"/>
              <a:buNone/>
              <a:defRPr sz="16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30000"/>
              <a:buFont typeface="Arial"/>
              <a:buNone/>
              <a:defRPr sz="16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1600" b="1"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smtClean="0"/>
              <a:t>Fall 2017</a:t>
            </a:r>
            <a:endParaRPr lang="en-US" dirty="0"/>
          </a:p>
        </p:txBody>
      </p:sp>
      <p:sp>
        <p:nvSpPr>
          <p:cNvPr id="10" name="Content Placeholder 5"/>
          <p:cNvSpPr txBox="1">
            <a:spLocks/>
          </p:cNvSpPr>
          <p:nvPr/>
        </p:nvSpPr>
        <p:spPr>
          <a:xfrm>
            <a:off x="881219" y="4444043"/>
            <a:ext cx="3685073" cy="3316033"/>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smtClean="0"/>
              <a:t>Offered 30 appointments</a:t>
            </a:r>
          </a:p>
          <a:p>
            <a:r>
              <a:rPr lang="en-US" dirty="0" smtClean="0"/>
              <a:t>ENGL 015 students only</a:t>
            </a:r>
          </a:p>
          <a:p>
            <a:r>
              <a:rPr lang="en-US" dirty="0" smtClean="0"/>
              <a:t>17 appointments filled</a:t>
            </a:r>
          </a:p>
          <a:p>
            <a:endParaRPr lang="en-US" dirty="0"/>
          </a:p>
        </p:txBody>
      </p:sp>
    </p:spTree>
    <p:extLst>
      <p:ext uri="{BB962C8B-B14F-4D97-AF65-F5344CB8AC3E}">
        <p14:creationId xmlns:p14="http://schemas.microsoft.com/office/powerpoint/2010/main" val="1904367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5" name="Text Placeholder 4"/>
          <p:cNvSpPr>
            <a:spLocks noGrp="1"/>
          </p:cNvSpPr>
          <p:nvPr>
            <p:ph type="body" idx="1"/>
          </p:nvPr>
        </p:nvSpPr>
        <p:spPr/>
        <p:txBody>
          <a:bodyPr/>
          <a:lstStyle/>
          <a:p>
            <a:r>
              <a:rPr lang="en-US" dirty="0" smtClean="0"/>
              <a:t>Successes</a:t>
            </a:r>
            <a:endParaRPr lang="en-US" dirty="0"/>
          </a:p>
        </p:txBody>
      </p:sp>
      <p:sp>
        <p:nvSpPr>
          <p:cNvPr id="6" name="Content Placeholder 5"/>
          <p:cNvSpPr>
            <a:spLocks noGrp="1"/>
          </p:cNvSpPr>
          <p:nvPr>
            <p:ph sz="half" idx="2"/>
          </p:nvPr>
        </p:nvSpPr>
        <p:spPr/>
        <p:txBody>
          <a:bodyPr/>
          <a:lstStyle/>
          <a:p>
            <a:r>
              <a:rPr lang="en-US" dirty="0" smtClean="0"/>
              <a:t>All appointments offered for ENGL 015 were filled</a:t>
            </a:r>
          </a:p>
          <a:p>
            <a:r>
              <a:rPr lang="en-US" dirty="0" smtClean="0"/>
              <a:t>Responses to post survey were all positive and encouraged offering WRR again</a:t>
            </a:r>
          </a:p>
          <a:p>
            <a:r>
              <a:rPr lang="en-US" dirty="0" smtClean="0"/>
              <a:t>Positive anecdotal responses from course faculty</a:t>
            </a:r>
          </a:p>
          <a:p>
            <a:r>
              <a:rPr lang="en-US" dirty="0" smtClean="0"/>
              <a:t>ENGL 015 students were prepared and engaged, made progress</a:t>
            </a:r>
          </a:p>
          <a:p>
            <a:r>
              <a:rPr lang="en-US" dirty="0" smtClean="0"/>
              <a:t>Students followed up for additional help outside of program</a:t>
            </a:r>
            <a:endParaRPr lang="en-US" dirty="0"/>
          </a:p>
        </p:txBody>
      </p:sp>
      <p:sp>
        <p:nvSpPr>
          <p:cNvPr id="7" name="Text Placeholder 6"/>
          <p:cNvSpPr>
            <a:spLocks noGrp="1"/>
          </p:cNvSpPr>
          <p:nvPr>
            <p:ph type="body" sz="quarter" idx="3"/>
          </p:nvPr>
        </p:nvSpPr>
        <p:spPr/>
        <p:txBody>
          <a:bodyPr/>
          <a:lstStyle/>
          <a:p>
            <a:r>
              <a:rPr lang="en-US" dirty="0" smtClean="0"/>
              <a:t>Challenges</a:t>
            </a:r>
            <a:endParaRPr lang="en-US" dirty="0"/>
          </a:p>
        </p:txBody>
      </p:sp>
      <p:sp>
        <p:nvSpPr>
          <p:cNvPr id="8" name="Content Placeholder 7"/>
          <p:cNvSpPr>
            <a:spLocks noGrp="1"/>
          </p:cNvSpPr>
          <p:nvPr>
            <p:ph sz="quarter" idx="4"/>
          </p:nvPr>
        </p:nvSpPr>
        <p:spPr/>
        <p:txBody>
          <a:bodyPr/>
          <a:lstStyle/>
          <a:p>
            <a:r>
              <a:rPr lang="en-US" dirty="0" smtClean="0"/>
              <a:t>ENGL 202 students were less engaged; were not prepared for appointments</a:t>
            </a:r>
          </a:p>
          <a:p>
            <a:r>
              <a:rPr lang="en-US" dirty="0" smtClean="0"/>
              <a:t>Capacity limited by 2 person staff</a:t>
            </a:r>
          </a:p>
          <a:p>
            <a:r>
              <a:rPr lang="en-US" dirty="0" smtClean="0"/>
              <a:t>Fall 2017: end of common ENGL 015 syllabus</a:t>
            </a:r>
          </a:p>
          <a:p>
            <a:r>
              <a:rPr lang="en-US" dirty="0" smtClean="0"/>
              <a:t>Midterm appointments had no draw</a:t>
            </a:r>
            <a:endParaRPr lang="en-US" dirty="0"/>
          </a:p>
        </p:txBody>
      </p:sp>
    </p:spTree>
    <p:extLst>
      <p:ext uri="{BB962C8B-B14F-4D97-AF65-F5344CB8AC3E}">
        <p14:creationId xmlns:p14="http://schemas.microsoft.com/office/powerpoint/2010/main" val="1440265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Plans</a:t>
            </a:r>
            <a:endParaRPr lang="en-US" dirty="0"/>
          </a:p>
        </p:txBody>
      </p:sp>
      <p:sp>
        <p:nvSpPr>
          <p:cNvPr id="7" name="Content Placeholder 6"/>
          <p:cNvSpPr>
            <a:spLocks noGrp="1"/>
          </p:cNvSpPr>
          <p:nvPr>
            <p:ph idx="1"/>
          </p:nvPr>
        </p:nvSpPr>
        <p:spPr/>
        <p:txBody>
          <a:bodyPr/>
          <a:lstStyle/>
          <a:p>
            <a:r>
              <a:rPr lang="en-US" dirty="0" smtClean="0"/>
              <a:t>We are working with faculty for ENGL 202 to develop incentives for participation</a:t>
            </a:r>
          </a:p>
          <a:p>
            <a:r>
              <a:rPr lang="en-US" dirty="0" smtClean="0"/>
              <a:t>Develop a rubric for paper evaluation; compare participants and non-participants to assess impact</a:t>
            </a:r>
          </a:p>
          <a:p>
            <a:r>
              <a:rPr lang="en-US" dirty="0" smtClean="0"/>
              <a:t>Adding additional librarians and writing tutors to increase capacity/times offered </a:t>
            </a:r>
            <a:endParaRPr lang="en-US" dirty="0"/>
          </a:p>
        </p:txBody>
      </p:sp>
    </p:spTree>
    <p:extLst>
      <p:ext uri="{BB962C8B-B14F-4D97-AF65-F5344CB8AC3E}">
        <p14:creationId xmlns:p14="http://schemas.microsoft.com/office/powerpoint/2010/main" val="4518883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70EE-9C30-4073-8B88-1F762F6871DD}"/>
              </a:ext>
            </a:extLst>
          </p:cNvPr>
          <p:cNvSpPr>
            <a:spLocks noGrp="1"/>
          </p:cNvSpPr>
          <p:nvPr>
            <p:ph type="title"/>
          </p:nvPr>
        </p:nvSpPr>
        <p:spPr/>
        <p:txBody>
          <a:bodyPr/>
          <a:lstStyle/>
          <a:p>
            <a:r>
              <a:rPr lang="en-US" dirty="0"/>
              <a:t>Tips for Success At Your Campus </a:t>
            </a:r>
          </a:p>
        </p:txBody>
      </p:sp>
      <p:sp>
        <p:nvSpPr>
          <p:cNvPr id="3" name="Content Placeholder 2">
            <a:extLst>
              <a:ext uri="{FF2B5EF4-FFF2-40B4-BE49-F238E27FC236}">
                <a16:creationId xmlns:a16="http://schemas.microsoft.com/office/drawing/2014/main" id="{5A9B245C-E38E-499E-8368-2A021C61D6C2}"/>
              </a:ext>
            </a:extLst>
          </p:cNvPr>
          <p:cNvSpPr>
            <a:spLocks noGrp="1"/>
          </p:cNvSpPr>
          <p:nvPr>
            <p:ph idx="1"/>
          </p:nvPr>
        </p:nvSpPr>
        <p:spPr/>
        <p:txBody>
          <a:bodyPr/>
          <a:lstStyle/>
          <a:p>
            <a:pPr marL="342900" indent="-342900">
              <a:buClr>
                <a:srgbClr val="FFFFFF"/>
              </a:buClr>
              <a:buSzPct val="129999"/>
              <a:buAutoNum type="arabicPeriod"/>
            </a:pPr>
            <a:r>
              <a:rPr lang="en-US" dirty="0"/>
              <a:t>make introductions – New people? New spaces? </a:t>
            </a:r>
          </a:p>
          <a:p>
            <a:pPr marL="342900" indent="-342900">
              <a:buClr>
                <a:srgbClr val="FFFFFF"/>
              </a:buClr>
              <a:buSzPct val="129999"/>
              <a:buAutoNum type="arabicPeriod"/>
            </a:pPr>
            <a:r>
              <a:rPr lang="en-US" dirty="0"/>
              <a:t>Build off any existing relationships – what worked before? Or not?</a:t>
            </a:r>
          </a:p>
          <a:p>
            <a:pPr marL="342900" indent="-342900">
              <a:buClr>
                <a:srgbClr val="FFFFFF"/>
              </a:buClr>
              <a:buSzPct val="129999"/>
              <a:buAutoNum type="arabicPeriod"/>
            </a:pPr>
            <a:r>
              <a:rPr lang="en-US" dirty="0"/>
              <a:t>Gather existing data; keep track of new data</a:t>
            </a:r>
          </a:p>
          <a:p>
            <a:pPr marL="342900" indent="-342900">
              <a:buClr>
                <a:srgbClr val="FFFFFF"/>
              </a:buClr>
              <a:buSzPct val="129999"/>
              <a:buAutoNum type="arabicPeriod"/>
            </a:pPr>
            <a:r>
              <a:rPr lang="en-US" dirty="0"/>
              <a:t>Brainstorm: What will your potential collaborations look like?</a:t>
            </a:r>
          </a:p>
          <a:p>
            <a:pPr marL="342900" indent="-342900">
              <a:buClr>
                <a:srgbClr val="FFFFFF"/>
              </a:buClr>
              <a:buSzPct val="129999"/>
              <a:buAutoNum type="arabicPeriod"/>
            </a:pPr>
            <a:r>
              <a:rPr lang="en-US" dirty="0"/>
              <a:t>Keep open communication!</a:t>
            </a:r>
          </a:p>
          <a:p>
            <a:pPr marL="342900" indent="-342900">
              <a:buClr>
                <a:srgbClr val="FFFFFF"/>
              </a:buClr>
              <a:buSzPct val="129999"/>
              <a:buAutoNum type="arabicPeriod"/>
            </a:pPr>
            <a:r>
              <a:rPr lang="en-US" dirty="0"/>
              <a:t>Keep revising!</a:t>
            </a:r>
          </a:p>
          <a:p>
            <a:pPr marL="0" indent="0">
              <a:buNone/>
            </a:pPr>
            <a:endParaRPr lang="en-US" dirty="0"/>
          </a:p>
        </p:txBody>
      </p:sp>
    </p:spTree>
    <p:extLst>
      <p:ext uri="{BB962C8B-B14F-4D97-AF65-F5344CB8AC3E}">
        <p14:creationId xmlns:p14="http://schemas.microsoft.com/office/powerpoint/2010/main" val="39975453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09A43-007D-4F3A-8014-179E9CD2F98B}"/>
              </a:ext>
            </a:extLst>
          </p:cNvPr>
          <p:cNvSpPr>
            <a:spLocks noGrp="1"/>
          </p:cNvSpPr>
          <p:nvPr>
            <p:ph type="title"/>
          </p:nvPr>
        </p:nvSpPr>
        <p:spPr/>
        <p:txBody>
          <a:bodyPr/>
          <a:lstStyle/>
          <a:p>
            <a:r>
              <a:rPr lang="en-US" dirty="0"/>
              <a:t>Helpful References</a:t>
            </a:r>
          </a:p>
        </p:txBody>
      </p:sp>
      <p:sp>
        <p:nvSpPr>
          <p:cNvPr id="3" name="Content Placeholder 2">
            <a:extLst>
              <a:ext uri="{FF2B5EF4-FFF2-40B4-BE49-F238E27FC236}">
                <a16:creationId xmlns:a16="http://schemas.microsoft.com/office/drawing/2014/main" id="{E563EF4E-792B-4349-A011-AC6363B59A32}"/>
              </a:ext>
            </a:extLst>
          </p:cNvPr>
          <p:cNvSpPr>
            <a:spLocks noGrp="1"/>
          </p:cNvSpPr>
          <p:nvPr>
            <p:ph idx="1"/>
          </p:nvPr>
        </p:nvSpPr>
        <p:spPr/>
        <p:txBody>
          <a:bodyPr>
            <a:normAutofit fontScale="70000" lnSpcReduction="20000"/>
          </a:bodyPr>
          <a:lstStyle/>
          <a:p>
            <a:pPr marL="0" indent="0">
              <a:buNone/>
            </a:pPr>
            <a:r>
              <a:rPr lang="en-US" dirty="0" smtClean="0">
                <a:effectLst/>
              </a:rPr>
              <a:t>Baer</a:t>
            </a:r>
            <a:r>
              <a:rPr lang="en-US" dirty="0">
                <a:effectLst/>
              </a:rPr>
              <a:t>, A. (Andrea P. (2016). </a:t>
            </a:r>
            <a:r>
              <a:rPr lang="en-US" i="1" dirty="0">
                <a:effectLst/>
              </a:rPr>
              <a:t>Information literacy and writing studies in conversation : </a:t>
            </a:r>
            <a:r>
              <a:rPr lang="en-US" i="1" dirty="0" err="1">
                <a:effectLst/>
              </a:rPr>
              <a:t>reenvisioning</a:t>
            </a:r>
            <a:r>
              <a:rPr lang="en-US" i="1" dirty="0">
                <a:effectLst/>
              </a:rPr>
              <a:t> library-writing program connections</a:t>
            </a:r>
            <a:r>
              <a:rPr lang="en-US" dirty="0">
                <a:effectLst/>
              </a:rPr>
              <a:t>. Sacramento: Library Juice Press.</a:t>
            </a:r>
          </a:p>
          <a:p>
            <a:pPr marL="0" indent="0">
              <a:buNone/>
            </a:pPr>
            <a:r>
              <a:rPr lang="en-US" dirty="0" smtClean="0">
                <a:effectLst/>
              </a:rPr>
              <a:t>Del </a:t>
            </a:r>
            <a:r>
              <a:rPr lang="en-US" dirty="0">
                <a:effectLst/>
              </a:rPr>
              <a:t>Bosque, D., &amp; Chapman, K. (2007). Your place or mine? Face-to-face reference services across campus. </a:t>
            </a:r>
            <a:r>
              <a:rPr lang="en-US" i="1" dirty="0">
                <a:effectLst/>
              </a:rPr>
              <a:t>New Library World</a:t>
            </a:r>
            <a:r>
              <a:rPr lang="en-US" dirty="0">
                <a:effectLst/>
              </a:rPr>
              <a:t>, </a:t>
            </a:r>
            <a:r>
              <a:rPr lang="en-US" i="1" dirty="0">
                <a:effectLst/>
              </a:rPr>
              <a:t>108</a:t>
            </a:r>
            <a:r>
              <a:rPr lang="en-US" dirty="0">
                <a:effectLst/>
              </a:rPr>
              <a:t>(5/6), 247–262. Retrieved from http://dx.doi.org/10.1108/03074800710748803</a:t>
            </a:r>
          </a:p>
          <a:p>
            <a:pPr marL="0" indent="0">
              <a:buNone/>
            </a:pPr>
            <a:r>
              <a:rPr lang="en-US" dirty="0">
                <a:effectLst/>
              </a:rPr>
              <a:t>Estela Palomino, N., &amp; Ferreira </a:t>
            </a:r>
            <a:r>
              <a:rPr lang="en-US" dirty="0" err="1">
                <a:effectLst/>
              </a:rPr>
              <a:t>Gouveia</a:t>
            </a:r>
            <a:r>
              <a:rPr lang="en-US" dirty="0">
                <a:effectLst/>
              </a:rPr>
              <a:t>, P. (2011). Righting the academic paper. </a:t>
            </a:r>
            <a:r>
              <a:rPr lang="en-US" i="1" dirty="0">
                <a:effectLst/>
              </a:rPr>
              <a:t>New Library World</a:t>
            </a:r>
            <a:r>
              <a:rPr lang="en-US" dirty="0">
                <a:effectLst/>
              </a:rPr>
              <a:t>, </a:t>
            </a:r>
            <a:r>
              <a:rPr lang="en-US" i="1" dirty="0">
                <a:effectLst/>
              </a:rPr>
              <a:t>112</a:t>
            </a:r>
            <a:r>
              <a:rPr lang="en-US" dirty="0">
                <a:effectLst/>
              </a:rPr>
              <a:t>(3/4), 131–140. https://doi.org/10.1108/03074801111117032</a:t>
            </a:r>
          </a:p>
          <a:p>
            <a:pPr marL="0" indent="0">
              <a:buNone/>
            </a:pPr>
            <a:r>
              <a:rPr lang="en-US" dirty="0" err="1">
                <a:effectLst/>
              </a:rPr>
              <a:t>Ferer</a:t>
            </a:r>
            <a:r>
              <a:rPr lang="en-US" dirty="0">
                <a:effectLst/>
              </a:rPr>
              <a:t>, E. (2012). Working together: library and writing center collaboration. </a:t>
            </a:r>
            <a:r>
              <a:rPr lang="en-US" i="1" dirty="0">
                <a:effectLst/>
              </a:rPr>
              <a:t>Reference Services Review</a:t>
            </a:r>
            <a:r>
              <a:rPr lang="en-US" dirty="0">
                <a:effectLst/>
              </a:rPr>
              <a:t>, </a:t>
            </a:r>
            <a:r>
              <a:rPr lang="en-US" i="1" dirty="0">
                <a:effectLst/>
              </a:rPr>
              <a:t>40</a:t>
            </a:r>
            <a:r>
              <a:rPr lang="en-US" dirty="0">
                <a:effectLst/>
              </a:rPr>
              <a:t>(4), 543–557. https://doi.org/10.1108/00907321211277350</a:t>
            </a:r>
          </a:p>
          <a:p>
            <a:pPr marL="0" indent="0">
              <a:buNone/>
            </a:pPr>
            <a:r>
              <a:rPr lang="en-US" dirty="0">
                <a:effectLst/>
              </a:rPr>
              <a:t>Jackson, H. A. (2017). Collaborating for student success: An e-mail survey of U.S. libraries and writing centers. </a:t>
            </a:r>
            <a:r>
              <a:rPr lang="en-US" i="1" dirty="0">
                <a:effectLst/>
              </a:rPr>
              <a:t>The Journal of Academic Librarianship</a:t>
            </a:r>
            <a:r>
              <a:rPr lang="en-US" dirty="0">
                <a:effectLst/>
              </a:rPr>
              <a:t>, </a:t>
            </a:r>
            <a:r>
              <a:rPr lang="en-US" i="1" dirty="0">
                <a:effectLst/>
              </a:rPr>
              <a:t>43</a:t>
            </a:r>
            <a:r>
              <a:rPr lang="en-US" dirty="0">
                <a:effectLst/>
              </a:rPr>
              <a:t>(4), 281–296. https://doi.org/10.1016/J.ACALIB.2017.04.005</a:t>
            </a:r>
          </a:p>
          <a:p>
            <a:pPr marL="0" indent="0">
              <a:buNone/>
            </a:pPr>
            <a:r>
              <a:rPr lang="en-US" dirty="0" err="1">
                <a:effectLst/>
              </a:rPr>
              <a:t>Kuchi</a:t>
            </a:r>
            <a:r>
              <a:rPr lang="en-US" dirty="0">
                <a:effectLst/>
              </a:rPr>
              <a:t>, T., Mullen, L. B., &amp; Tama-Bartels, S. (2004). Librarians without Borders: Reaching Out to Students at a Campus Center. </a:t>
            </a:r>
            <a:r>
              <a:rPr lang="en-US" i="1" dirty="0">
                <a:effectLst/>
              </a:rPr>
              <a:t>Reference &amp; User Services Quarterly</a:t>
            </a:r>
            <a:r>
              <a:rPr lang="en-US" dirty="0">
                <a:effectLst/>
              </a:rPr>
              <a:t>, </a:t>
            </a:r>
            <a:r>
              <a:rPr lang="en-US" i="1" dirty="0">
                <a:effectLst/>
              </a:rPr>
              <a:t>43</a:t>
            </a:r>
            <a:r>
              <a:rPr lang="en-US" dirty="0">
                <a:effectLst/>
              </a:rPr>
              <a:t>, 310–317. https://doi.org/10.2307/20864243</a:t>
            </a:r>
          </a:p>
          <a:p>
            <a:pPr marL="0" indent="0">
              <a:buNone/>
            </a:pPr>
            <a:r>
              <a:rPr lang="en-US" dirty="0" err="1">
                <a:effectLst/>
              </a:rPr>
              <a:t>Mahaffy</a:t>
            </a:r>
            <a:r>
              <a:rPr lang="en-US" dirty="0">
                <a:effectLst/>
              </a:rPr>
              <a:t>, M. (2008). Exploring common ground: US Writing Center/Library Collaboration. </a:t>
            </a:r>
            <a:r>
              <a:rPr lang="en-US" i="1" dirty="0">
                <a:effectLst/>
              </a:rPr>
              <a:t>New Library World</a:t>
            </a:r>
            <a:r>
              <a:rPr lang="en-US" dirty="0">
                <a:effectLst/>
              </a:rPr>
              <a:t>, </a:t>
            </a:r>
            <a:r>
              <a:rPr lang="en-US" i="1" dirty="0">
                <a:effectLst/>
              </a:rPr>
              <a:t>109</a:t>
            </a:r>
            <a:r>
              <a:rPr lang="en-US" dirty="0">
                <a:effectLst/>
              </a:rPr>
              <a:t>(3/4), 173–181. https://doi.org/10.1108/03074800810857621</a:t>
            </a:r>
          </a:p>
          <a:p>
            <a:pPr marL="0" indent="0">
              <a:buNone/>
            </a:pPr>
            <a:r>
              <a:rPr lang="en-US" dirty="0">
                <a:effectLst/>
              </a:rPr>
              <a:t>Meyer, E., Forbes, C., &amp; Bowers, J. (2010). The Research Center: Creating an Environment for Interactive Research Consultations - ProQuest. </a:t>
            </a:r>
            <a:r>
              <a:rPr lang="en-US" i="1" dirty="0">
                <a:effectLst/>
              </a:rPr>
              <a:t>Reference Services </a:t>
            </a:r>
            <a:r>
              <a:rPr lang="en-US" i="1" dirty="0" err="1">
                <a:effectLst/>
              </a:rPr>
              <a:t>Reivew</a:t>
            </a:r>
            <a:r>
              <a:rPr lang="en-US" dirty="0">
                <a:effectLst/>
              </a:rPr>
              <a:t>, </a:t>
            </a:r>
            <a:r>
              <a:rPr lang="en-US" i="1" dirty="0">
                <a:effectLst/>
              </a:rPr>
              <a:t>38</a:t>
            </a:r>
            <a:r>
              <a:rPr lang="en-US" dirty="0">
                <a:effectLst/>
              </a:rPr>
              <a:t>(1), 57–70. Retrieved from http://</a:t>
            </a:r>
            <a:r>
              <a:rPr lang="en-US" dirty="0" smtClean="0">
                <a:effectLst/>
              </a:rPr>
              <a:t>dx.doi.org/10.1108/00907321011020725</a:t>
            </a:r>
            <a:endParaRPr lang="en-US" dirty="0">
              <a:effectLst/>
            </a:endParaRPr>
          </a:p>
        </p:txBody>
      </p:sp>
    </p:spTree>
    <p:extLst>
      <p:ext uri="{BB962C8B-B14F-4D97-AF65-F5344CB8AC3E}">
        <p14:creationId xmlns:p14="http://schemas.microsoft.com/office/powerpoint/2010/main" val="779116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1812A-ACFA-4AEC-9DA0-64563BBBA388}"/>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EDBFA3A5-3D28-429D-94E2-48EC42F3654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83879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916</Words>
  <Application>Microsoft Office PowerPoint</Application>
  <PresentationFormat>On-screen Show (4:3)</PresentationFormat>
  <Paragraphs>128</Paragraphs>
  <Slides>21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Fruitful collaborations: Building Bridges to connect student services</vt:lpstr>
      <vt:lpstr>Outline</vt:lpstr>
      <vt:lpstr>Emily Mross</vt:lpstr>
      <vt:lpstr>Hailley Fargo</vt:lpstr>
      <vt:lpstr>Search Bar</vt:lpstr>
      <vt:lpstr>Fall 2016</vt:lpstr>
      <vt:lpstr>At the same time...</vt:lpstr>
      <vt:lpstr>Planning begins</vt:lpstr>
      <vt:lpstr>Opens September 2017</vt:lpstr>
      <vt:lpstr>Lessons Learned from Search Bar</vt:lpstr>
      <vt:lpstr>Write, Research, Revise</vt:lpstr>
      <vt:lpstr>Previous Library/Learning Center Collaborations at Harrisburg</vt:lpstr>
      <vt:lpstr>Getting Started with a New Collaboration</vt:lpstr>
      <vt:lpstr>WRR is born</vt:lpstr>
      <vt:lpstr>Targeted Courses</vt:lpstr>
      <vt:lpstr>WRR by the numbers</vt:lpstr>
      <vt:lpstr>Outcomes</vt:lpstr>
      <vt:lpstr>Future Plans</vt:lpstr>
      <vt:lpstr>Tips for Success At Your Campus </vt:lpstr>
      <vt:lpstr>Helpful References</vt:lpstr>
      <vt:lpstr>Questions?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2018-01-10T18:54:12Z</dcterms:modified>
</cp:coreProperties>
</file>