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tiff" ContentType="image/tif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1.xml" ContentType="application/vnd.openxmlformats-officedocument.drawingml.chart+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0"/>
  </p:notesMasterIdLst>
  <p:handoutMasterIdLst>
    <p:handoutMasterId r:id="rId41"/>
  </p:handoutMasterIdLst>
  <p:sldIdLst>
    <p:sldId id="256" r:id="rId2"/>
    <p:sldId id="257" r:id="rId3"/>
    <p:sldId id="305" r:id="rId4"/>
    <p:sldId id="306" r:id="rId5"/>
    <p:sldId id="260" r:id="rId6"/>
    <p:sldId id="310" r:id="rId7"/>
    <p:sldId id="268" r:id="rId8"/>
    <p:sldId id="281" r:id="rId9"/>
    <p:sldId id="270" r:id="rId10"/>
    <p:sldId id="272" r:id="rId11"/>
    <p:sldId id="273" r:id="rId12"/>
    <p:sldId id="271" r:id="rId13"/>
    <p:sldId id="275" r:id="rId14"/>
    <p:sldId id="276" r:id="rId15"/>
    <p:sldId id="277" r:id="rId16"/>
    <p:sldId id="278" r:id="rId17"/>
    <p:sldId id="280" r:id="rId18"/>
    <p:sldId id="279" r:id="rId19"/>
    <p:sldId id="312" r:id="rId20"/>
    <p:sldId id="283" r:id="rId21"/>
    <p:sldId id="284" r:id="rId22"/>
    <p:sldId id="285" r:id="rId23"/>
    <p:sldId id="286" r:id="rId24"/>
    <p:sldId id="289" r:id="rId25"/>
    <p:sldId id="287" r:id="rId26"/>
    <p:sldId id="290" r:id="rId27"/>
    <p:sldId id="307" r:id="rId28"/>
    <p:sldId id="293" r:id="rId29"/>
    <p:sldId id="294" r:id="rId30"/>
    <p:sldId id="297" r:id="rId31"/>
    <p:sldId id="298" r:id="rId32"/>
    <p:sldId id="299" r:id="rId33"/>
    <p:sldId id="296" r:id="rId34"/>
    <p:sldId id="292" r:id="rId35"/>
    <p:sldId id="304" r:id="rId36"/>
    <p:sldId id="308" r:id="rId37"/>
    <p:sldId id="313" r:id="rId38"/>
    <p:sldId id="266" r:id="rId3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D3430"/>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p:scale>
          <a:sx n="100" d="100"/>
          <a:sy n="100" d="100"/>
        </p:scale>
        <p:origin x="-300" y="-12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1" Type="http://schemas.openxmlformats.org/officeDocument/2006/relationships/oleObject" Target="Workbook1"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overlay val="0"/>
    </c:title>
    <c:autoTitleDeleted val="0"/>
    <c:plotArea>
      <c:layout>
        <c:manualLayout>
          <c:layoutTarget val="inner"/>
          <c:xMode val="edge"/>
          <c:yMode val="edge"/>
          <c:x val="4.8286142020181701E-2"/>
          <c:y val="0.13652694610778399"/>
          <c:w val="0.79940030805107298"/>
          <c:h val="0.44105167617520902"/>
        </c:manualLayout>
      </c:layout>
      <c:barChart>
        <c:barDir val="col"/>
        <c:grouping val="clustered"/>
        <c:varyColors val="0"/>
        <c:ser>
          <c:idx val="0"/>
          <c:order val="0"/>
          <c:tx>
            <c:strRef>
              <c:f>Sheet1!$B$1</c:f>
              <c:strCache>
                <c:ptCount val="1"/>
                <c:pt idx="0">
                  <c:v>Downloads per article in the last 30 days</c:v>
                </c:pt>
              </c:strCache>
            </c:strRef>
          </c:tx>
          <c:spPr>
            <a:solidFill>
              <a:srgbClr val="D7BE28"/>
            </a:solidFill>
          </c:spPr>
          <c:invertIfNegative val="0"/>
          <c:cat>
            <c:strRef>
              <c:f>Sheet1!$A$2:$A$22</c:f>
              <c:strCache>
                <c:ptCount val="21"/>
                <c:pt idx="0">
                  <c:v>Sociology</c:v>
                </c:pt>
                <c:pt idx="1">
                  <c:v>History</c:v>
                </c:pt>
                <c:pt idx="2">
                  <c:v>Economics</c:v>
                </c:pt>
                <c:pt idx="3">
                  <c:v>Philosophy</c:v>
                </c:pt>
                <c:pt idx="4">
                  <c:v>English and American Literature and Language</c:v>
                </c:pt>
                <c:pt idx="5">
                  <c:v>History of Science</c:v>
                </c:pt>
                <c:pt idx="6">
                  <c:v>African and African American Studies</c:v>
                </c:pt>
                <c:pt idx="7">
                  <c:v>Psychology</c:v>
                </c:pt>
                <c:pt idx="8">
                  <c:v>Anthropology</c:v>
                </c:pt>
                <c:pt idx="9">
                  <c:v>Government</c:v>
                </c:pt>
                <c:pt idx="10">
                  <c:v>Other Research Unit</c:v>
                </c:pt>
                <c:pt idx="11">
                  <c:v>Engineering and Applied Sciences</c:v>
                </c:pt>
                <c:pt idx="12">
                  <c:v>Organismic and Evolutionary Biology</c:v>
                </c:pt>
                <c:pt idx="13">
                  <c:v>Chemistry and Chemical Biology</c:v>
                </c:pt>
                <c:pt idx="14">
                  <c:v>Statistics</c:v>
                </c:pt>
                <c:pt idx="15">
                  <c:v>Earth and Planetary Sciences</c:v>
                </c:pt>
                <c:pt idx="16">
                  <c:v>Mathematics</c:v>
                </c:pt>
                <c:pt idx="17">
                  <c:v>Physics</c:v>
                </c:pt>
                <c:pt idx="18">
                  <c:v>Molecular and Cellular Biology</c:v>
                </c:pt>
                <c:pt idx="19">
                  <c:v>Stem Cell and Regenerative Biology</c:v>
                </c:pt>
                <c:pt idx="20">
                  <c:v>Astronomy</c:v>
                </c:pt>
              </c:strCache>
            </c:strRef>
          </c:cat>
          <c:val>
            <c:numRef>
              <c:f>Sheet1!$B$2:$B$22</c:f>
              <c:numCache>
                <c:formatCode>General</c:formatCode>
                <c:ptCount val="21"/>
                <c:pt idx="0">
                  <c:v>55.3</c:v>
                </c:pt>
                <c:pt idx="1">
                  <c:v>53.2</c:v>
                </c:pt>
                <c:pt idx="2">
                  <c:v>43.7</c:v>
                </c:pt>
                <c:pt idx="3">
                  <c:v>40.799999999999997</c:v>
                </c:pt>
                <c:pt idx="4">
                  <c:v>33.700000000000003</c:v>
                </c:pt>
                <c:pt idx="5">
                  <c:v>30.8</c:v>
                </c:pt>
                <c:pt idx="6">
                  <c:v>30</c:v>
                </c:pt>
                <c:pt idx="7">
                  <c:v>27.6</c:v>
                </c:pt>
                <c:pt idx="8">
                  <c:v>24.9</c:v>
                </c:pt>
                <c:pt idx="9">
                  <c:v>22.7</c:v>
                </c:pt>
                <c:pt idx="10">
                  <c:v>13</c:v>
                </c:pt>
                <c:pt idx="11">
                  <c:v>8.6</c:v>
                </c:pt>
                <c:pt idx="12">
                  <c:v>8.1</c:v>
                </c:pt>
                <c:pt idx="13">
                  <c:v>7.1</c:v>
                </c:pt>
                <c:pt idx="14">
                  <c:v>6.8</c:v>
                </c:pt>
                <c:pt idx="15">
                  <c:v>6.7</c:v>
                </c:pt>
                <c:pt idx="16">
                  <c:v>5.0999999999999996</c:v>
                </c:pt>
                <c:pt idx="17">
                  <c:v>4.0999999999999996</c:v>
                </c:pt>
                <c:pt idx="18">
                  <c:v>3.9</c:v>
                </c:pt>
                <c:pt idx="19">
                  <c:v>3.5</c:v>
                </c:pt>
                <c:pt idx="20">
                  <c:v>3.3</c:v>
                </c:pt>
              </c:numCache>
            </c:numRef>
          </c:val>
        </c:ser>
        <c:dLbls>
          <c:showLegendKey val="0"/>
          <c:showVal val="0"/>
          <c:showCatName val="0"/>
          <c:showSerName val="0"/>
          <c:showPercent val="0"/>
          <c:showBubbleSize val="0"/>
        </c:dLbls>
        <c:gapWidth val="150"/>
        <c:axId val="109330944"/>
        <c:axId val="35370624"/>
      </c:barChart>
      <c:catAx>
        <c:axId val="109330944"/>
        <c:scaling>
          <c:orientation val="minMax"/>
        </c:scaling>
        <c:delete val="0"/>
        <c:axPos val="b"/>
        <c:majorTickMark val="out"/>
        <c:minorTickMark val="none"/>
        <c:tickLblPos val="nextTo"/>
        <c:txPr>
          <a:bodyPr/>
          <a:lstStyle/>
          <a:p>
            <a:pPr>
              <a:defRPr sz="1400"/>
            </a:pPr>
            <a:endParaRPr lang="en-US"/>
          </a:p>
        </c:txPr>
        <c:crossAx val="35370624"/>
        <c:crosses val="autoZero"/>
        <c:auto val="1"/>
        <c:lblAlgn val="ctr"/>
        <c:lblOffset val="100"/>
        <c:noMultiLvlLbl val="0"/>
      </c:catAx>
      <c:valAx>
        <c:axId val="35370624"/>
        <c:scaling>
          <c:orientation val="minMax"/>
        </c:scaling>
        <c:delete val="0"/>
        <c:axPos val="l"/>
        <c:majorGridlines/>
        <c:numFmt formatCode="General" sourceLinked="1"/>
        <c:majorTickMark val="out"/>
        <c:minorTickMark val="none"/>
        <c:tickLblPos val="nextTo"/>
        <c:crossAx val="109330944"/>
        <c:crosses val="autoZero"/>
        <c:crossBetween val="between"/>
      </c:valAx>
    </c:plotArea>
    <c:legend>
      <c:legendPos val="r"/>
      <c:layout>
        <c:manualLayout>
          <c:xMode val="edge"/>
          <c:yMode val="edge"/>
          <c:x val="0.84585829650635502"/>
          <c:y val="0.49777995190720897"/>
          <c:w val="0.124891246455253"/>
          <c:h val="0.161924890376727"/>
        </c:manualLayout>
      </c:layout>
      <c:overlay val="0"/>
    </c:legend>
    <c:plotVisOnly val="1"/>
    <c:dispBlanksAs val="gap"/>
    <c:showDLblsOverMax val="0"/>
  </c:chart>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28.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9.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9A1E388F-D898-3342-94B2-DE5A10066201}" type="datetime1">
              <a:rPr lang="en-US" smtClean="0"/>
              <a:t>6/2/2014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F36C9C7A-4624-1840-96A5-6B9F98A67462}" type="slidenum">
              <a:rPr lang="en-US" smtClean="0"/>
              <a:t>‹#›</a:t>
            </a:fld>
            <a:endParaRPr lang="en-US"/>
          </a:p>
        </p:txBody>
      </p:sp>
    </p:spTree>
    <p:extLst>
      <p:ext uri="{BB962C8B-B14F-4D97-AF65-F5344CB8AC3E}">
        <p14:creationId xmlns:p14="http://schemas.microsoft.com/office/powerpoint/2010/main" val="428773892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DA2207A-230A-FC4A-B80F-C6B99EABDA7C}" type="datetime1">
              <a:rPr lang="en-US" smtClean="0"/>
              <a:t>6/2/2014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CBA295E-88EE-0A4D-8EA6-08F369521533}" type="slidenum">
              <a:rPr lang="en-US" smtClean="0"/>
              <a:t>‹#›</a:t>
            </a:fld>
            <a:endParaRPr lang="en-US"/>
          </a:p>
        </p:txBody>
      </p:sp>
    </p:spTree>
    <p:extLst>
      <p:ext uri="{BB962C8B-B14F-4D97-AF65-F5344CB8AC3E}">
        <p14:creationId xmlns:p14="http://schemas.microsoft.com/office/powerpoint/2010/main" val="2782599013"/>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CBA295E-88EE-0A4D-8EA6-08F369521533}" type="slidenum">
              <a:rPr lang="en-US" smtClean="0"/>
              <a:t>5</a:t>
            </a:fld>
            <a:endParaRPr lang="en-US"/>
          </a:p>
        </p:txBody>
      </p:sp>
    </p:spTree>
    <p:extLst>
      <p:ext uri="{BB962C8B-B14F-4D97-AF65-F5344CB8AC3E}">
        <p14:creationId xmlns:p14="http://schemas.microsoft.com/office/powerpoint/2010/main" val="13639370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Does</a:t>
            </a:r>
            <a:r>
              <a:rPr lang="en-US" baseline="0" dirty="0" smtClean="0"/>
              <a:t> anyone have an OA policy at this time? </a:t>
            </a:r>
          </a:p>
          <a:p>
            <a:r>
              <a:rPr lang="en-US" baseline="0" dirty="0" smtClean="0"/>
              <a:t>What discussions have come up around OA policies?</a:t>
            </a:r>
          </a:p>
          <a:p>
            <a:pPr marL="0" marR="0" lvl="0" indent="0" algn="l" defTabSz="457200" rtl="0" eaLnBrk="1" fontAlgn="auto" latinLnBrk="0" hangingPunct="1">
              <a:lnSpc>
                <a:spcPct val="100000"/>
              </a:lnSpc>
              <a:spcBef>
                <a:spcPts val="0"/>
              </a:spcBef>
              <a:spcAft>
                <a:spcPts val="0"/>
              </a:spcAft>
              <a:buClrTx/>
              <a:buSzTx/>
              <a:buFontTx/>
              <a:buNone/>
              <a:tabLst/>
              <a:defRPr/>
            </a:pPr>
            <a:r>
              <a:rPr lang="en" dirty="0" smtClean="0"/>
              <a:t>answering I share a dirty little secret about Harvard - we have 8 policies that were all voted on at different times and we are working on a 9th. Each school at Harvard operates independently and so a policy was passed for each individual school. So just when you think it might be hard at your school passing an OA policy just imagine doing it 8 more times.</a:t>
            </a:r>
            <a:endParaRPr lang="en-US" dirty="0" smtClean="0"/>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smtClean="0"/>
              <a:t>Each discussion is different but they all need a</a:t>
            </a:r>
            <a:r>
              <a:rPr lang="en-US" baseline="0" dirty="0" smtClean="0"/>
              <a:t> champion, stakeholders, design, policy approval, implementation, education, outreach, education, outreach, rinse and repeat.</a:t>
            </a:r>
            <a:endParaRPr lang="en" dirty="0" smtClean="0"/>
          </a:p>
          <a:p>
            <a:endParaRPr lang="en-US" dirty="0"/>
          </a:p>
        </p:txBody>
      </p:sp>
      <p:sp>
        <p:nvSpPr>
          <p:cNvPr id="4" name="Slide Number Placeholder 3"/>
          <p:cNvSpPr>
            <a:spLocks noGrp="1"/>
          </p:cNvSpPr>
          <p:nvPr>
            <p:ph type="sldNum" sz="quarter" idx="10"/>
          </p:nvPr>
        </p:nvSpPr>
        <p:spPr/>
        <p:txBody>
          <a:bodyPr/>
          <a:lstStyle/>
          <a:p>
            <a:fld id="{4CBA295E-88EE-0A4D-8EA6-08F369521533}" type="slidenum">
              <a:rPr lang="en-US" smtClean="0"/>
              <a:t>6</a:t>
            </a:fld>
            <a:endParaRPr lang="en-US"/>
          </a:p>
        </p:txBody>
      </p:sp>
    </p:spTree>
    <p:extLst>
      <p:ext uri="{BB962C8B-B14F-4D97-AF65-F5344CB8AC3E}">
        <p14:creationId xmlns:p14="http://schemas.microsoft.com/office/powerpoint/2010/main" val="16710807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CBA295E-88EE-0A4D-8EA6-08F369521533}" type="slidenum">
              <a:rPr lang="en-US" smtClean="0"/>
              <a:t>7</a:t>
            </a:fld>
            <a:endParaRPr lang="en-US"/>
          </a:p>
        </p:txBody>
      </p:sp>
    </p:spTree>
    <p:extLst>
      <p:ext uri="{BB962C8B-B14F-4D97-AF65-F5344CB8AC3E}">
        <p14:creationId xmlns:p14="http://schemas.microsoft.com/office/powerpoint/2010/main" val="13639370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CBA295E-88EE-0A4D-8EA6-08F369521533}" type="slidenum">
              <a:rPr lang="en-US" smtClean="0"/>
              <a:t>8</a:t>
            </a:fld>
            <a:endParaRPr lang="en-US"/>
          </a:p>
        </p:txBody>
      </p:sp>
    </p:spTree>
    <p:extLst>
      <p:ext uri="{BB962C8B-B14F-4D97-AF65-F5344CB8AC3E}">
        <p14:creationId xmlns:p14="http://schemas.microsoft.com/office/powerpoint/2010/main" val="13639370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CBA295E-88EE-0A4D-8EA6-08F369521533}" type="slidenum">
              <a:rPr lang="en-US" smtClean="0"/>
              <a:t>9</a:t>
            </a:fld>
            <a:endParaRPr lang="en-US"/>
          </a:p>
        </p:txBody>
      </p:sp>
    </p:spTree>
    <p:extLst>
      <p:ext uri="{BB962C8B-B14F-4D97-AF65-F5344CB8AC3E}">
        <p14:creationId xmlns:p14="http://schemas.microsoft.com/office/powerpoint/2010/main" val="13639370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CBA295E-88EE-0A4D-8EA6-08F369521533}" type="slidenum">
              <a:rPr lang="en-US" smtClean="0"/>
              <a:t>10</a:t>
            </a:fld>
            <a:endParaRPr lang="en-US"/>
          </a:p>
        </p:txBody>
      </p:sp>
    </p:spTree>
    <p:extLst>
      <p:ext uri="{BB962C8B-B14F-4D97-AF65-F5344CB8AC3E}">
        <p14:creationId xmlns:p14="http://schemas.microsoft.com/office/powerpoint/2010/main" val="13639370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CBA295E-88EE-0A4D-8EA6-08F369521533}" type="slidenum">
              <a:rPr lang="en-US" smtClean="0"/>
              <a:t>11</a:t>
            </a:fld>
            <a:endParaRPr lang="en-US"/>
          </a:p>
        </p:txBody>
      </p:sp>
    </p:spTree>
    <p:extLst>
      <p:ext uri="{BB962C8B-B14F-4D97-AF65-F5344CB8AC3E}">
        <p14:creationId xmlns:p14="http://schemas.microsoft.com/office/powerpoint/2010/main" val="13639370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CBA295E-88EE-0A4D-8EA6-08F369521533}" type="slidenum">
              <a:rPr lang="en-US" smtClean="0"/>
              <a:t>12</a:t>
            </a:fld>
            <a:endParaRPr lang="en-US"/>
          </a:p>
        </p:txBody>
      </p:sp>
    </p:spTree>
    <p:extLst>
      <p:ext uri="{BB962C8B-B14F-4D97-AF65-F5344CB8AC3E}">
        <p14:creationId xmlns:p14="http://schemas.microsoft.com/office/powerpoint/2010/main" val="13639370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CBA295E-88EE-0A4D-8EA6-08F369521533}" type="slidenum">
              <a:rPr lang="en-US" smtClean="0"/>
              <a:t>13</a:t>
            </a:fld>
            <a:endParaRPr lang="en-US"/>
          </a:p>
        </p:txBody>
      </p:sp>
    </p:spTree>
    <p:extLst>
      <p:ext uri="{BB962C8B-B14F-4D97-AF65-F5344CB8AC3E}">
        <p14:creationId xmlns:p14="http://schemas.microsoft.com/office/powerpoint/2010/main" val="13639370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CBA295E-88EE-0A4D-8EA6-08F369521533}" type="slidenum">
              <a:rPr lang="en-US" smtClean="0"/>
              <a:t>15</a:t>
            </a:fld>
            <a:endParaRPr lang="en-US"/>
          </a:p>
        </p:txBody>
      </p:sp>
    </p:spTree>
    <p:extLst>
      <p:ext uri="{BB962C8B-B14F-4D97-AF65-F5344CB8AC3E}">
        <p14:creationId xmlns:p14="http://schemas.microsoft.com/office/powerpoint/2010/main" val="13639370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2/3</a:t>
            </a:r>
            <a:r>
              <a:rPr lang="en-US" baseline="0" dirty="0" smtClean="0"/>
              <a:t> from outside the U.S. </a:t>
            </a:r>
            <a:endParaRPr lang="en-US" dirty="0"/>
          </a:p>
        </p:txBody>
      </p:sp>
      <p:sp>
        <p:nvSpPr>
          <p:cNvPr id="4" name="Slide Number Placeholder 3"/>
          <p:cNvSpPr>
            <a:spLocks noGrp="1"/>
          </p:cNvSpPr>
          <p:nvPr>
            <p:ph type="sldNum" sz="quarter" idx="10"/>
          </p:nvPr>
        </p:nvSpPr>
        <p:spPr/>
        <p:txBody>
          <a:bodyPr/>
          <a:lstStyle/>
          <a:p>
            <a:fld id="{4CBA295E-88EE-0A4D-8EA6-08F369521533}" type="slidenum">
              <a:rPr lang="en-US" smtClean="0"/>
              <a:t>16</a:t>
            </a:fld>
            <a:endParaRPr lang="en-US"/>
          </a:p>
        </p:txBody>
      </p:sp>
    </p:spTree>
    <p:extLst>
      <p:ext uri="{BB962C8B-B14F-4D97-AF65-F5344CB8AC3E}">
        <p14:creationId xmlns:p14="http://schemas.microsoft.com/office/powerpoint/2010/main" val="13639370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CBA295E-88EE-0A4D-8EA6-08F369521533}" type="slidenum">
              <a:rPr lang="en-US" smtClean="0"/>
              <a:t>17</a:t>
            </a:fld>
            <a:endParaRPr lang="en-US"/>
          </a:p>
        </p:txBody>
      </p:sp>
    </p:spTree>
    <p:extLst>
      <p:ext uri="{BB962C8B-B14F-4D97-AF65-F5344CB8AC3E}">
        <p14:creationId xmlns:p14="http://schemas.microsoft.com/office/powerpoint/2010/main" val="13639370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CBA295E-88EE-0A4D-8EA6-08F369521533}" type="slidenum">
              <a:rPr lang="en-US" smtClean="0"/>
              <a:t>18</a:t>
            </a:fld>
            <a:endParaRPr lang="en-US"/>
          </a:p>
        </p:txBody>
      </p:sp>
    </p:spTree>
    <p:extLst>
      <p:ext uri="{BB962C8B-B14F-4D97-AF65-F5344CB8AC3E}">
        <p14:creationId xmlns:p14="http://schemas.microsoft.com/office/powerpoint/2010/main" val="13639370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CBA295E-88EE-0A4D-8EA6-08F369521533}" type="slidenum">
              <a:rPr lang="en-US" smtClean="0"/>
              <a:t>19</a:t>
            </a:fld>
            <a:endParaRPr lang="en-US"/>
          </a:p>
        </p:txBody>
      </p:sp>
    </p:spTree>
    <p:extLst>
      <p:ext uri="{BB962C8B-B14F-4D97-AF65-F5344CB8AC3E}">
        <p14:creationId xmlns:p14="http://schemas.microsoft.com/office/powerpoint/2010/main" val="13639370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CBA295E-88EE-0A4D-8EA6-08F369521533}" type="slidenum">
              <a:rPr lang="en-US" smtClean="0"/>
              <a:t>20</a:t>
            </a:fld>
            <a:endParaRPr lang="en-US"/>
          </a:p>
        </p:txBody>
      </p:sp>
    </p:spTree>
    <p:extLst>
      <p:ext uri="{BB962C8B-B14F-4D97-AF65-F5344CB8AC3E}">
        <p14:creationId xmlns:p14="http://schemas.microsoft.com/office/powerpoint/2010/main" val="13639370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CBA295E-88EE-0A4D-8EA6-08F369521533}" type="slidenum">
              <a:rPr lang="en-US" smtClean="0"/>
              <a:t>21</a:t>
            </a:fld>
            <a:endParaRPr lang="en-US"/>
          </a:p>
        </p:txBody>
      </p:sp>
    </p:spTree>
    <p:extLst>
      <p:ext uri="{BB962C8B-B14F-4D97-AF65-F5344CB8AC3E}">
        <p14:creationId xmlns:p14="http://schemas.microsoft.com/office/powerpoint/2010/main" val="13639370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CBA295E-88EE-0A4D-8EA6-08F369521533}" type="slidenum">
              <a:rPr lang="en-US" smtClean="0"/>
              <a:t>22</a:t>
            </a:fld>
            <a:endParaRPr lang="en-US"/>
          </a:p>
        </p:txBody>
      </p:sp>
    </p:spTree>
    <p:extLst>
      <p:ext uri="{BB962C8B-B14F-4D97-AF65-F5344CB8AC3E}">
        <p14:creationId xmlns:p14="http://schemas.microsoft.com/office/powerpoint/2010/main" val="13639370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Mobile devices</a:t>
            </a:r>
            <a:endParaRPr lang="en-US" dirty="0"/>
          </a:p>
        </p:txBody>
      </p:sp>
      <p:sp>
        <p:nvSpPr>
          <p:cNvPr id="4" name="Slide Number Placeholder 3"/>
          <p:cNvSpPr>
            <a:spLocks noGrp="1"/>
          </p:cNvSpPr>
          <p:nvPr>
            <p:ph type="sldNum" sz="quarter" idx="10"/>
          </p:nvPr>
        </p:nvSpPr>
        <p:spPr/>
        <p:txBody>
          <a:bodyPr/>
          <a:lstStyle/>
          <a:p>
            <a:fld id="{4CBA295E-88EE-0A4D-8EA6-08F369521533}" type="slidenum">
              <a:rPr lang="en-US" smtClean="0"/>
              <a:t>23</a:t>
            </a:fld>
            <a:endParaRPr lang="en-US"/>
          </a:p>
        </p:txBody>
      </p:sp>
    </p:spTree>
    <p:extLst>
      <p:ext uri="{BB962C8B-B14F-4D97-AF65-F5344CB8AC3E}">
        <p14:creationId xmlns:p14="http://schemas.microsoft.com/office/powerpoint/2010/main" val="13639370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Mobile devices</a:t>
            </a:r>
            <a:endParaRPr lang="en-US" dirty="0"/>
          </a:p>
        </p:txBody>
      </p:sp>
      <p:sp>
        <p:nvSpPr>
          <p:cNvPr id="4" name="Slide Number Placeholder 3"/>
          <p:cNvSpPr>
            <a:spLocks noGrp="1"/>
          </p:cNvSpPr>
          <p:nvPr>
            <p:ph type="sldNum" sz="quarter" idx="10"/>
          </p:nvPr>
        </p:nvSpPr>
        <p:spPr/>
        <p:txBody>
          <a:bodyPr/>
          <a:lstStyle/>
          <a:p>
            <a:fld id="{4CBA295E-88EE-0A4D-8EA6-08F369521533}" type="slidenum">
              <a:rPr lang="en-US" smtClean="0"/>
              <a:t>24</a:t>
            </a:fld>
            <a:endParaRPr lang="en-US"/>
          </a:p>
        </p:txBody>
      </p:sp>
    </p:spTree>
    <p:extLst>
      <p:ext uri="{BB962C8B-B14F-4D97-AF65-F5344CB8AC3E}">
        <p14:creationId xmlns:p14="http://schemas.microsoft.com/office/powerpoint/2010/main" val="13639370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Mobile devices</a:t>
            </a:r>
            <a:endParaRPr lang="en-US" dirty="0"/>
          </a:p>
        </p:txBody>
      </p:sp>
      <p:sp>
        <p:nvSpPr>
          <p:cNvPr id="4" name="Slide Number Placeholder 3"/>
          <p:cNvSpPr>
            <a:spLocks noGrp="1"/>
          </p:cNvSpPr>
          <p:nvPr>
            <p:ph type="sldNum" sz="quarter" idx="10"/>
          </p:nvPr>
        </p:nvSpPr>
        <p:spPr/>
        <p:txBody>
          <a:bodyPr/>
          <a:lstStyle/>
          <a:p>
            <a:fld id="{4CBA295E-88EE-0A4D-8EA6-08F369521533}" type="slidenum">
              <a:rPr lang="en-US" smtClean="0"/>
              <a:t>25</a:t>
            </a:fld>
            <a:endParaRPr lang="en-US"/>
          </a:p>
        </p:txBody>
      </p:sp>
    </p:spTree>
    <p:extLst>
      <p:ext uri="{BB962C8B-B14F-4D97-AF65-F5344CB8AC3E}">
        <p14:creationId xmlns:p14="http://schemas.microsoft.com/office/powerpoint/2010/main" val="136393702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Mobile devices</a:t>
            </a:r>
            <a:endParaRPr lang="en-US" dirty="0"/>
          </a:p>
        </p:txBody>
      </p:sp>
      <p:sp>
        <p:nvSpPr>
          <p:cNvPr id="4" name="Slide Number Placeholder 3"/>
          <p:cNvSpPr>
            <a:spLocks noGrp="1"/>
          </p:cNvSpPr>
          <p:nvPr>
            <p:ph type="sldNum" sz="quarter" idx="10"/>
          </p:nvPr>
        </p:nvSpPr>
        <p:spPr/>
        <p:txBody>
          <a:bodyPr/>
          <a:lstStyle/>
          <a:p>
            <a:fld id="{4CBA295E-88EE-0A4D-8EA6-08F369521533}" type="slidenum">
              <a:rPr lang="en-US" smtClean="0"/>
              <a:t>26</a:t>
            </a:fld>
            <a:endParaRPr lang="en-US"/>
          </a:p>
        </p:txBody>
      </p:sp>
    </p:spTree>
    <p:extLst>
      <p:ext uri="{BB962C8B-B14F-4D97-AF65-F5344CB8AC3E}">
        <p14:creationId xmlns:p14="http://schemas.microsoft.com/office/powerpoint/2010/main" val="136393702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CBA295E-88EE-0A4D-8EA6-08F369521533}" type="slidenum">
              <a:rPr lang="en-US" smtClean="0"/>
              <a:t>28</a:t>
            </a:fld>
            <a:endParaRPr lang="en-US"/>
          </a:p>
        </p:txBody>
      </p:sp>
    </p:spTree>
    <p:extLst>
      <p:ext uri="{BB962C8B-B14F-4D97-AF65-F5344CB8AC3E}">
        <p14:creationId xmlns:p14="http://schemas.microsoft.com/office/powerpoint/2010/main" val="136393702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OA Policy provisions</a:t>
            </a:r>
            <a:endParaRPr lang="en-US" dirty="0"/>
          </a:p>
        </p:txBody>
      </p:sp>
      <p:sp>
        <p:nvSpPr>
          <p:cNvPr id="4" name="Slide Number Placeholder 3"/>
          <p:cNvSpPr>
            <a:spLocks noGrp="1"/>
          </p:cNvSpPr>
          <p:nvPr>
            <p:ph type="sldNum" sz="quarter" idx="10"/>
          </p:nvPr>
        </p:nvSpPr>
        <p:spPr/>
        <p:txBody>
          <a:bodyPr/>
          <a:lstStyle/>
          <a:p>
            <a:fld id="{4CBA295E-88EE-0A4D-8EA6-08F369521533}" type="slidenum">
              <a:rPr lang="en-US" smtClean="0"/>
              <a:t>29</a:t>
            </a:fld>
            <a:endParaRPr lang="en-US"/>
          </a:p>
        </p:txBody>
      </p:sp>
    </p:spTree>
    <p:extLst>
      <p:ext uri="{BB962C8B-B14F-4D97-AF65-F5344CB8AC3E}">
        <p14:creationId xmlns:p14="http://schemas.microsoft.com/office/powerpoint/2010/main" val="136393702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OA Policy provisions</a:t>
            </a:r>
            <a:endParaRPr lang="en-US" dirty="0"/>
          </a:p>
        </p:txBody>
      </p:sp>
      <p:sp>
        <p:nvSpPr>
          <p:cNvPr id="4" name="Slide Number Placeholder 3"/>
          <p:cNvSpPr>
            <a:spLocks noGrp="1"/>
          </p:cNvSpPr>
          <p:nvPr>
            <p:ph type="sldNum" sz="quarter" idx="10"/>
          </p:nvPr>
        </p:nvSpPr>
        <p:spPr/>
        <p:txBody>
          <a:bodyPr/>
          <a:lstStyle/>
          <a:p>
            <a:fld id="{4CBA295E-88EE-0A4D-8EA6-08F369521533}" type="slidenum">
              <a:rPr lang="en-US" smtClean="0"/>
              <a:t>30</a:t>
            </a:fld>
            <a:endParaRPr lang="en-US"/>
          </a:p>
        </p:txBody>
      </p:sp>
    </p:spTree>
    <p:extLst>
      <p:ext uri="{BB962C8B-B14F-4D97-AF65-F5344CB8AC3E}">
        <p14:creationId xmlns:p14="http://schemas.microsoft.com/office/powerpoint/2010/main" val="136393702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OA Policy provisions</a:t>
            </a:r>
            <a:endParaRPr lang="en-US" dirty="0"/>
          </a:p>
        </p:txBody>
      </p:sp>
      <p:sp>
        <p:nvSpPr>
          <p:cNvPr id="4" name="Slide Number Placeholder 3"/>
          <p:cNvSpPr>
            <a:spLocks noGrp="1"/>
          </p:cNvSpPr>
          <p:nvPr>
            <p:ph type="sldNum" sz="quarter" idx="10"/>
          </p:nvPr>
        </p:nvSpPr>
        <p:spPr/>
        <p:txBody>
          <a:bodyPr/>
          <a:lstStyle/>
          <a:p>
            <a:fld id="{4CBA295E-88EE-0A4D-8EA6-08F369521533}" type="slidenum">
              <a:rPr lang="en-US" smtClean="0"/>
              <a:t>31</a:t>
            </a:fld>
            <a:endParaRPr lang="en-US"/>
          </a:p>
        </p:txBody>
      </p:sp>
    </p:spTree>
    <p:extLst>
      <p:ext uri="{BB962C8B-B14F-4D97-AF65-F5344CB8AC3E}">
        <p14:creationId xmlns:p14="http://schemas.microsoft.com/office/powerpoint/2010/main" val="136393702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OA Policy provisions</a:t>
            </a:r>
            <a:endParaRPr lang="en-US" dirty="0"/>
          </a:p>
        </p:txBody>
      </p:sp>
      <p:sp>
        <p:nvSpPr>
          <p:cNvPr id="4" name="Slide Number Placeholder 3"/>
          <p:cNvSpPr>
            <a:spLocks noGrp="1"/>
          </p:cNvSpPr>
          <p:nvPr>
            <p:ph type="sldNum" sz="quarter" idx="10"/>
          </p:nvPr>
        </p:nvSpPr>
        <p:spPr/>
        <p:txBody>
          <a:bodyPr/>
          <a:lstStyle/>
          <a:p>
            <a:fld id="{4CBA295E-88EE-0A4D-8EA6-08F369521533}" type="slidenum">
              <a:rPr lang="en-US" smtClean="0"/>
              <a:t>32</a:t>
            </a:fld>
            <a:endParaRPr lang="en-US"/>
          </a:p>
        </p:txBody>
      </p:sp>
    </p:spTree>
    <p:extLst>
      <p:ext uri="{BB962C8B-B14F-4D97-AF65-F5344CB8AC3E}">
        <p14:creationId xmlns:p14="http://schemas.microsoft.com/office/powerpoint/2010/main" val="136393702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CBA295E-88EE-0A4D-8EA6-08F369521533}" type="slidenum">
              <a:rPr lang="en-US" smtClean="0"/>
              <a:t>33</a:t>
            </a:fld>
            <a:endParaRPr lang="en-US"/>
          </a:p>
        </p:txBody>
      </p:sp>
    </p:spTree>
    <p:extLst>
      <p:ext uri="{BB962C8B-B14F-4D97-AF65-F5344CB8AC3E}">
        <p14:creationId xmlns:p14="http://schemas.microsoft.com/office/powerpoint/2010/main" val="136393702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smtClean="0">
                <a:latin typeface="Lucida Grande" charset="0"/>
                <a:cs typeface="Lucida Grande" charset="0"/>
                <a:sym typeface="Lucida Grande" charset="0"/>
              </a:rPr>
              <a:t>This policy has a number of nice effects.  I</a:t>
            </a:r>
            <a:r>
              <a:rPr lang="ja-JP" altLang="en-US" sz="1200" dirty="0" smtClean="0">
                <a:latin typeface="Arial"/>
                <a:cs typeface="Lucida Grande" charset="0"/>
                <a:sym typeface="Lucida Grande" charset="0"/>
              </a:rPr>
              <a:t>’</a:t>
            </a:r>
            <a:r>
              <a:rPr lang="en-US" sz="1200" dirty="0" err="1" smtClean="0">
                <a:latin typeface="Lucida Grande" charset="0"/>
                <a:cs typeface="Lucida Grande" charset="0"/>
                <a:sym typeface="Lucida Grande" charset="0"/>
              </a:rPr>
              <a:t>ve</a:t>
            </a:r>
            <a:r>
              <a:rPr lang="en-US" sz="1200" dirty="0" smtClean="0">
                <a:latin typeface="Lucida Grande" charset="0"/>
                <a:cs typeface="Lucida Grande" charset="0"/>
                <a:sym typeface="Lucida Grande" charset="0"/>
              </a:rPr>
              <a:t> listed them roughly in their order of importance, by my lights.</a:t>
            </a:r>
          </a:p>
          <a:p>
            <a:endParaRPr lang="en-US" dirty="0"/>
          </a:p>
        </p:txBody>
      </p:sp>
      <p:sp>
        <p:nvSpPr>
          <p:cNvPr id="4" name="Slide Number Placeholder 3"/>
          <p:cNvSpPr>
            <a:spLocks noGrp="1"/>
          </p:cNvSpPr>
          <p:nvPr>
            <p:ph type="sldNum" sz="quarter" idx="10"/>
          </p:nvPr>
        </p:nvSpPr>
        <p:spPr/>
        <p:txBody>
          <a:bodyPr/>
          <a:lstStyle/>
          <a:p>
            <a:fld id="{4CBA295E-88EE-0A4D-8EA6-08F369521533}" type="slidenum">
              <a:rPr lang="en-US" smtClean="0"/>
              <a:t>34</a:t>
            </a:fld>
            <a:endParaRPr lang="en-US"/>
          </a:p>
        </p:txBody>
      </p:sp>
    </p:spTree>
    <p:extLst>
      <p:ext uri="{BB962C8B-B14F-4D97-AF65-F5344CB8AC3E}">
        <p14:creationId xmlns:p14="http://schemas.microsoft.com/office/powerpoint/2010/main" val="136393702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CBA295E-88EE-0A4D-8EA6-08F369521533}" type="slidenum">
              <a:rPr lang="en-US" smtClean="0"/>
              <a:t>35</a:t>
            </a:fld>
            <a:endParaRPr lang="en-US"/>
          </a:p>
        </p:txBody>
      </p:sp>
    </p:spTree>
    <p:extLst>
      <p:ext uri="{BB962C8B-B14F-4D97-AF65-F5344CB8AC3E}">
        <p14:creationId xmlns:p14="http://schemas.microsoft.com/office/powerpoint/2010/main" val="136393702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CBA295E-88EE-0A4D-8EA6-08F369521533}" type="slidenum">
              <a:rPr lang="en-US" smtClean="0"/>
              <a:t>36</a:t>
            </a:fld>
            <a:endParaRPr lang="en-US"/>
          </a:p>
        </p:txBody>
      </p:sp>
    </p:spTree>
    <p:extLst>
      <p:ext uri="{BB962C8B-B14F-4D97-AF65-F5344CB8AC3E}">
        <p14:creationId xmlns:p14="http://schemas.microsoft.com/office/powerpoint/2010/main" val="136393702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CBA295E-88EE-0A4D-8EA6-08F369521533}" type="slidenum">
              <a:rPr lang="en-US" smtClean="0"/>
              <a:t>37</a:t>
            </a:fld>
            <a:endParaRPr lang="en-US"/>
          </a:p>
        </p:txBody>
      </p:sp>
    </p:spTree>
    <p:extLst>
      <p:ext uri="{BB962C8B-B14F-4D97-AF65-F5344CB8AC3E}">
        <p14:creationId xmlns:p14="http://schemas.microsoft.com/office/powerpoint/2010/main" val="13639370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r>
              <a:rPr lang="en-US" smtClean="0"/>
              <a:t>May 30, 2014</a:t>
            </a:r>
            <a:endParaRPr lang="en-US"/>
          </a:p>
        </p:txBody>
      </p:sp>
      <p:sp>
        <p:nvSpPr>
          <p:cNvPr id="5" name="Footer Placeholder 4"/>
          <p:cNvSpPr>
            <a:spLocks noGrp="1"/>
          </p:cNvSpPr>
          <p:nvPr>
            <p:ph type="ftr" sz="quarter" idx="11"/>
          </p:nvPr>
        </p:nvSpPr>
        <p:spPr/>
        <p:txBody>
          <a:bodyPr/>
          <a:lstStyle/>
          <a:p>
            <a:r>
              <a:rPr lang="en-US" smtClean="0"/>
              <a:t>Pennsylvania Library Association College and Research Division </a:t>
            </a:r>
            <a:endParaRPr lang="en-US"/>
          </a:p>
        </p:txBody>
      </p:sp>
      <p:sp>
        <p:nvSpPr>
          <p:cNvPr id="6" name="Slide Number Placeholder 5"/>
          <p:cNvSpPr>
            <a:spLocks noGrp="1"/>
          </p:cNvSpPr>
          <p:nvPr>
            <p:ph type="sldNum" sz="quarter" idx="12"/>
          </p:nvPr>
        </p:nvSpPr>
        <p:spPr/>
        <p:txBody>
          <a:bodyPr/>
          <a:lstStyle/>
          <a:p>
            <a:fld id="{1C876B0C-591C-EA4F-ADFD-83568889D80B}" type="slidenum">
              <a:rPr lang="en-US" smtClean="0"/>
              <a:t>‹#›</a:t>
            </a:fld>
            <a:endParaRPr lang="en-US"/>
          </a:p>
        </p:txBody>
      </p:sp>
    </p:spTree>
    <p:extLst>
      <p:ext uri="{BB962C8B-B14F-4D97-AF65-F5344CB8AC3E}">
        <p14:creationId xmlns:p14="http://schemas.microsoft.com/office/powerpoint/2010/main" val="3417951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May 30, 2014</a:t>
            </a:r>
            <a:endParaRPr lang="en-US"/>
          </a:p>
        </p:txBody>
      </p:sp>
      <p:sp>
        <p:nvSpPr>
          <p:cNvPr id="5" name="Footer Placeholder 4"/>
          <p:cNvSpPr>
            <a:spLocks noGrp="1"/>
          </p:cNvSpPr>
          <p:nvPr>
            <p:ph type="ftr" sz="quarter" idx="11"/>
          </p:nvPr>
        </p:nvSpPr>
        <p:spPr/>
        <p:txBody>
          <a:bodyPr/>
          <a:lstStyle/>
          <a:p>
            <a:r>
              <a:rPr lang="en-US" smtClean="0"/>
              <a:t>Pennsylvania Library Association College and Research Division </a:t>
            </a:r>
            <a:endParaRPr lang="en-US"/>
          </a:p>
        </p:txBody>
      </p:sp>
      <p:sp>
        <p:nvSpPr>
          <p:cNvPr id="6" name="Slide Number Placeholder 5"/>
          <p:cNvSpPr>
            <a:spLocks noGrp="1"/>
          </p:cNvSpPr>
          <p:nvPr>
            <p:ph type="sldNum" sz="quarter" idx="12"/>
          </p:nvPr>
        </p:nvSpPr>
        <p:spPr/>
        <p:txBody>
          <a:bodyPr/>
          <a:lstStyle/>
          <a:p>
            <a:fld id="{1C876B0C-591C-EA4F-ADFD-83568889D80B}" type="slidenum">
              <a:rPr lang="en-US" smtClean="0"/>
              <a:t>‹#›</a:t>
            </a:fld>
            <a:endParaRPr lang="en-US"/>
          </a:p>
        </p:txBody>
      </p:sp>
    </p:spTree>
    <p:extLst>
      <p:ext uri="{BB962C8B-B14F-4D97-AF65-F5344CB8AC3E}">
        <p14:creationId xmlns:p14="http://schemas.microsoft.com/office/powerpoint/2010/main" val="25580003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en-US" smtClean="0"/>
              <a:t>May 30, 2014</a:t>
            </a:r>
            <a:endParaRPr lang="en-US"/>
          </a:p>
        </p:txBody>
      </p:sp>
      <p:sp>
        <p:nvSpPr>
          <p:cNvPr id="5" name="Footer Placeholder 4"/>
          <p:cNvSpPr>
            <a:spLocks noGrp="1"/>
          </p:cNvSpPr>
          <p:nvPr>
            <p:ph type="ftr" sz="quarter" idx="11"/>
          </p:nvPr>
        </p:nvSpPr>
        <p:spPr/>
        <p:txBody>
          <a:bodyPr/>
          <a:lstStyle/>
          <a:p>
            <a:r>
              <a:rPr lang="en-US" smtClean="0"/>
              <a:t>Pennsylvania Library Association College and Research Division </a:t>
            </a:r>
            <a:endParaRPr lang="en-US"/>
          </a:p>
        </p:txBody>
      </p:sp>
      <p:sp>
        <p:nvSpPr>
          <p:cNvPr id="6" name="Slide Number Placeholder 5"/>
          <p:cNvSpPr>
            <a:spLocks noGrp="1"/>
          </p:cNvSpPr>
          <p:nvPr>
            <p:ph type="sldNum" sz="quarter" idx="12"/>
          </p:nvPr>
        </p:nvSpPr>
        <p:spPr/>
        <p:txBody>
          <a:bodyPr/>
          <a:lstStyle/>
          <a:p>
            <a:fld id="{1C876B0C-591C-EA4F-ADFD-83568889D80B}" type="slidenum">
              <a:rPr lang="en-US" smtClean="0"/>
              <a:t>‹#›</a:t>
            </a:fld>
            <a:endParaRPr lang="en-US"/>
          </a:p>
        </p:txBody>
      </p:sp>
    </p:spTree>
    <p:extLst>
      <p:ext uri="{BB962C8B-B14F-4D97-AF65-F5344CB8AC3E}">
        <p14:creationId xmlns:p14="http://schemas.microsoft.com/office/powerpoint/2010/main" val="15404374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r>
              <a:rPr lang="en-US" smtClean="0"/>
              <a:t>May 30, 2014</a:t>
            </a:r>
            <a:endParaRPr lang="en-US"/>
          </a:p>
        </p:txBody>
      </p:sp>
      <p:sp>
        <p:nvSpPr>
          <p:cNvPr id="6" name="Footer Placeholder 5"/>
          <p:cNvSpPr>
            <a:spLocks noGrp="1"/>
          </p:cNvSpPr>
          <p:nvPr>
            <p:ph type="ftr" sz="quarter" idx="11"/>
          </p:nvPr>
        </p:nvSpPr>
        <p:spPr/>
        <p:txBody>
          <a:bodyPr/>
          <a:lstStyle/>
          <a:p>
            <a:r>
              <a:rPr lang="en-US" smtClean="0"/>
              <a:t>Pennsylvania Library Association College and Research Division </a:t>
            </a:r>
            <a:endParaRPr lang="en-US"/>
          </a:p>
        </p:txBody>
      </p:sp>
      <p:sp>
        <p:nvSpPr>
          <p:cNvPr id="7" name="Slide Number Placeholder 6"/>
          <p:cNvSpPr>
            <a:spLocks noGrp="1"/>
          </p:cNvSpPr>
          <p:nvPr>
            <p:ph type="sldNum" sz="quarter" idx="12"/>
          </p:nvPr>
        </p:nvSpPr>
        <p:spPr/>
        <p:txBody>
          <a:bodyPr/>
          <a:lstStyle/>
          <a:p>
            <a:fld id="{1C876B0C-591C-EA4F-ADFD-83568889D80B}" type="slidenum">
              <a:rPr lang="en-US" smtClean="0"/>
              <a:t>‹#›</a:t>
            </a:fld>
            <a:endParaRPr lang="en-US"/>
          </a:p>
        </p:txBody>
      </p:sp>
    </p:spTree>
    <p:extLst>
      <p:ext uri="{BB962C8B-B14F-4D97-AF65-F5344CB8AC3E}">
        <p14:creationId xmlns:p14="http://schemas.microsoft.com/office/powerpoint/2010/main" val="18348483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r>
              <a:rPr lang="en-US" smtClean="0"/>
              <a:t>May 30, 2014</a:t>
            </a:r>
            <a:endParaRPr lang="en-US"/>
          </a:p>
        </p:txBody>
      </p:sp>
      <p:sp>
        <p:nvSpPr>
          <p:cNvPr id="8" name="Footer Placeholder 7"/>
          <p:cNvSpPr>
            <a:spLocks noGrp="1"/>
          </p:cNvSpPr>
          <p:nvPr>
            <p:ph type="ftr" sz="quarter" idx="11"/>
          </p:nvPr>
        </p:nvSpPr>
        <p:spPr/>
        <p:txBody>
          <a:bodyPr/>
          <a:lstStyle/>
          <a:p>
            <a:r>
              <a:rPr lang="en-US" smtClean="0"/>
              <a:t>Pennsylvania Library Association College and Research Division </a:t>
            </a:r>
            <a:endParaRPr lang="en-US"/>
          </a:p>
        </p:txBody>
      </p:sp>
      <p:sp>
        <p:nvSpPr>
          <p:cNvPr id="9" name="Slide Number Placeholder 8"/>
          <p:cNvSpPr>
            <a:spLocks noGrp="1"/>
          </p:cNvSpPr>
          <p:nvPr>
            <p:ph type="sldNum" sz="quarter" idx="12"/>
          </p:nvPr>
        </p:nvSpPr>
        <p:spPr/>
        <p:txBody>
          <a:bodyPr/>
          <a:lstStyle/>
          <a:p>
            <a:fld id="{1C876B0C-591C-EA4F-ADFD-83568889D80B}" type="slidenum">
              <a:rPr lang="en-US" smtClean="0"/>
              <a:t>‹#›</a:t>
            </a:fld>
            <a:endParaRPr lang="en-US"/>
          </a:p>
        </p:txBody>
      </p:sp>
    </p:spTree>
    <p:extLst>
      <p:ext uri="{BB962C8B-B14F-4D97-AF65-F5344CB8AC3E}">
        <p14:creationId xmlns:p14="http://schemas.microsoft.com/office/powerpoint/2010/main" val="21205743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t>May 30, 2014</a:t>
            </a:r>
            <a:endParaRPr lang="en-US"/>
          </a:p>
        </p:txBody>
      </p:sp>
      <p:sp>
        <p:nvSpPr>
          <p:cNvPr id="4" name="Footer Placeholder 3"/>
          <p:cNvSpPr>
            <a:spLocks noGrp="1"/>
          </p:cNvSpPr>
          <p:nvPr>
            <p:ph type="ftr" sz="quarter" idx="11"/>
          </p:nvPr>
        </p:nvSpPr>
        <p:spPr/>
        <p:txBody>
          <a:bodyPr/>
          <a:lstStyle/>
          <a:p>
            <a:r>
              <a:rPr lang="en-US" smtClean="0"/>
              <a:t>Pennsylvania Library Association College and Research Division </a:t>
            </a:r>
            <a:endParaRPr lang="en-US"/>
          </a:p>
        </p:txBody>
      </p:sp>
      <p:sp>
        <p:nvSpPr>
          <p:cNvPr id="5" name="Slide Number Placeholder 4"/>
          <p:cNvSpPr>
            <a:spLocks noGrp="1"/>
          </p:cNvSpPr>
          <p:nvPr>
            <p:ph type="sldNum" sz="quarter" idx="12"/>
          </p:nvPr>
        </p:nvSpPr>
        <p:spPr/>
        <p:txBody>
          <a:bodyPr/>
          <a:lstStyle/>
          <a:p>
            <a:fld id="{1C876B0C-591C-EA4F-ADFD-83568889D80B}" type="slidenum">
              <a:rPr lang="en-US" smtClean="0"/>
              <a:t>‹#›</a:t>
            </a:fld>
            <a:endParaRPr lang="en-US"/>
          </a:p>
        </p:txBody>
      </p:sp>
    </p:spTree>
    <p:extLst>
      <p:ext uri="{BB962C8B-B14F-4D97-AF65-F5344CB8AC3E}">
        <p14:creationId xmlns:p14="http://schemas.microsoft.com/office/powerpoint/2010/main" val="814409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May 30, 2014</a:t>
            </a:r>
            <a:endParaRPr lang="en-US"/>
          </a:p>
        </p:txBody>
      </p:sp>
      <p:sp>
        <p:nvSpPr>
          <p:cNvPr id="3" name="Footer Placeholder 2"/>
          <p:cNvSpPr>
            <a:spLocks noGrp="1"/>
          </p:cNvSpPr>
          <p:nvPr>
            <p:ph type="ftr" sz="quarter" idx="11"/>
          </p:nvPr>
        </p:nvSpPr>
        <p:spPr/>
        <p:txBody>
          <a:bodyPr/>
          <a:lstStyle/>
          <a:p>
            <a:r>
              <a:rPr lang="en-US" smtClean="0"/>
              <a:t>Pennsylvania Library Association College and Research Division </a:t>
            </a:r>
            <a:endParaRPr lang="en-US"/>
          </a:p>
        </p:txBody>
      </p:sp>
      <p:sp>
        <p:nvSpPr>
          <p:cNvPr id="4" name="Slide Number Placeholder 3"/>
          <p:cNvSpPr>
            <a:spLocks noGrp="1"/>
          </p:cNvSpPr>
          <p:nvPr>
            <p:ph type="sldNum" sz="quarter" idx="12"/>
          </p:nvPr>
        </p:nvSpPr>
        <p:spPr/>
        <p:txBody>
          <a:bodyPr/>
          <a:lstStyle/>
          <a:p>
            <a:fld id="{1C876B0C-591C-EA4F-ADFD-83568889D80B}" type="slidenum">
              <a:rPr lang="en-US" smtClean="0"/>
              <a:t>‹#›</a:t>
            </a:fld>
            <a:endParaRPr lang="en-US"/>
          </a:p>
        </p:txBody>
      </p:sp>
    </p:spTree>
    <p:extLst>
      <p:ext uri="{BB962C8B-B14F-4D97-AF65-F5344CB8AC3E}">
        <p14:creationId xmlns:p14="http://schemas.microsoft.com/office/powerpoint/2010/main" val="20612087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May 30, 2014</a:t>
            </a:r>
            <a:endParaRPr lang="en-US"/>
          </a:p>
        </p:txBody>
      </p:sp>
      <p:sp>
        <p:nvSpPr>
          <p:cNvPr id="6" name="Footer Placeholder 5"/>
          <p:cNvSpPr>
            <a:spLocks noGrp="1"/>
          </p:cNvSpPr>
          <p:nvPr>
            <p:ph type="ftr" sz="quarter" idx="11"/>
          </p:nvPr>
        </p:nvSpPr>
        <p:spPr/>
        <p:txBody>
          <a:bodyPr/>
          <a:lstStyle/>
          <a:p>
            <a:r>
              <a:rPr lang="en-US" smtClean="0"/>
              <a:t>Pennsylvania Library Association College and Research Division </a:t>
            </a:r>
            <a:endParaRPr lang="en-US"/>
          </a:p>
        </p:txBody>
      </p:sp>
      <p:sp>
        <p:nvSpPr>
          <p:cNvPr id="7" name="Slide Number Placeholder 6"/>
          <p:cNvSpPr>
            <a:spLocks noGrp="1"/>
          </p:cNvSpPr>
          <p:nvPr>
            <p:ph type="sldNum" sz="quarter" idx="12"/>
          </p:nvPr>
        </p:nvSpPr>
        <p:spPr/>
        <p:txBody>
          <a:bodyPr/>
          <a:lstStyle/>
          <a:p>
            <a:fld id="{1C876B0C-591C-EA4F-ADFD-83568889D80B}" type="slidenum">
              <a:rPr lang="en-US" smtClean="0"/>
              <a:t>‹#›</a:t>
            </a:fld>
            <a:endParaRPr lang="en-US"/>
          </a:p>
        </p:txBody>
      </p:sp>
    </p:spTree>
    <p:extLst>
      <p:ext uri="{BB962C8B-B14F-4D97-AF65-F5344CB8AC3E}">
        <p14:creationId xmlns:p14="http://schemas.microsoft.com/office/powerpoint/2010/main" val="2795600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May 30, 2014</a:t>
            </a:r>
            <a:endParaRPr lang="en-US"/>
          </a:p>
        </p:txBody>
      </p:sp>
      <p:sp>
        <p:nvSpPr>
          <p:cNvPr id="6" name="Footer Placeholder 5"/>
          <p:cNvSpPr>
            <a:spLocks noGrp="1"/>
          </p:cNvSpPr>
          <p:nvPr>
            <p:ph type="ftr" sz="quarter" idx="11"/>
          </p:nvPr>
        </p:nvSpPr>
        <p:spPr/>
        <p:txBody>
          <a:bodyPr/>
          <a:lstStyle/>
          <a:p>
            <a:r>
              <a:rPr lang="en-US" smtClean="0"/>
              <a:t>Pennsylvania Library Association College and Research Division </a:t>
            </a:r>
            <a:endParaRPr lang="en-US"/>
          </a:p>
        </p:txBody>
      </p:sp>
      <p:sp>
        <p:nvSpPr>
          <p:cNvPr id="7" name="Slide Number Placeholder 6"/>
          <p:cNvSpPr>
            <a:spLocks noGrp="1"/>
          </p:cNvSpPr>
          <p:nvPr>
            <p:ph type="sldNum" sz="quarter" idx="12"/>
          </p:nvPr>
        </p:nvSpPr>
        <p:spPr/>
        <p:txBody>
          <a:bodyPr/>
          <a:lstStyle/>
          <a:p>
            <a:fld id="{1C876B0C-591C-EA4F-ADFD-83568889D80B}" type="slidenum">
              <a:rPr lang="en-US" smtClean="0"/>
              <a:t>‹#›</a:t>
            </a:fld>
            <a:endParaRPr lang="en-US"/>
          </a:p>
        </p:txBody>
      </p:sp>
    </p:spTree>
    <p:extLst>
      <p:ext uri="{BB962C8B-B14F-4D97-AF65-F5344CB8AC3E}">
        <p14:creationId xmlns:p14="http://schemas.microsoft.com/office/powerpoint/2010/main" val="38025451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May 30, 2014</a:t>
            </a:r>
            <a:endParaRPr lang="en-US"/>
          </a:p>
        </p:txBody>
      </p:sp>
      <p:sp>
        <p:nvSpPr>
          <p:cNvPr id="5" name="Footer Placeholder 4"/>
          <p:cNvSpPr>
            <a:spLocks noGrp="1"/>
          </p:cNvSpPr>
          <p:nvPr>
            <p:ph type="ftr" sz="quarter" idx="11"/>
          </p:nvPr>
        </p:nvSpPr>
        <p:spPr/>
        <p:txBody>
          <a:bodyPr/>
          <a:lstStyle/>
          <a:p>
            <a:r>
              <a:rPr lang="en-US" smtClean="0"/>
              <a:t>Pennsylvania Library Association College and Research Division </a:t>
            </a:r>
            <a:endParaRPr lang="en-US"/>
          </a:p>
        </p:txBody>
      </p:sp>
      <p:sp>
        <p:nvSpPr>
          <p:cNvPr id="6" name="Slide Number Placeholder 5"/>
          <p:cNvSpPr>
            <a:spLocks noGrp="1"/>
          </p:cNvSpPr>
          <p:nvPr>
            <p:ph type="sldNum" sz="quarter" idx="12"/>
          </p:nvPr>
        </p:nvSpPr>
        <p:spPr/>
        <p:txBody>
          <a:bodyPr/>
          <a:lstStyle/>
          <a:p>
            <a:fld id="{1C876B0C-591C-EA4F-ADFD-83568889D80B}" type="slidenum">
              <a:rPr lang="en-US" smtClean="0"/>
              <a:t>‹#›</a:t>
            </a:fld>
            <a:endParaRPr lang="en-US"/>
          </a:p>
        </p:txBody>
      </p:sp>
    </p:spTree>
    <p:extLst>
      <p:ext uri="{BB962C8B-B14F-4D97-AF65-F5344CB8AC3E}">
        <p14:creationId xmlns:p14="http://schemas.microsoft.com/office/powerpoint/2010/main" val="3594836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May 30, 2014</a:t>
            </a:r>
            <a:endParaRPr lang="en-US"/>
          </a:p>
        </p:txBody>
      </p:sp>
      <p:sp>
        <p:nvSpPr>
          <p:cNvPr id="5" name="Footer Placeholder 4"/>
          <p:cNvSpPr>
            <a:spLocks noGrp="1"/>
          </p:cNvSpPr>
          <p:nvPr>
            <p:ph type="ftr" sz="quarter" idx="11"/>
          </p:nvPr>
        </p:nvSpPr>
        <p:spPr/>
        <p:txBody>
          <a:bodyPr/>
          <a:lstStyle/>
          <a:p>
            <a:r>
              <a:rPr lang="en-US" smtClean="0"/>
              <a:t>Pennsylvania Library Association College and Research Division </a:t>
            </a:r>
            <a:endParaRPr lang="en-US"/>
          </a:p>
        </p:txBody>
      </p:sp>
      <p:sp>
        <p:nvSpPr>
          <p:cNvPr id="6" name="Slide Number Placeholder 5"/>
          <p:cNvSpPr>
            <a:spLocks noGrp="1"/>
          </p:cNvSpPr>
          <p:nvPr>
            <p:ph type="sldNum" sz="quarter" idx="12"/>
          </p:nvPr>
        </p:nvSpPr>
        <p:spPr/>
        <p:txBody>
          <a:bodyPr/>
          <a:lstStyle/>
          <a:p>
            <a:fld id="{1C876B0C-591C-EA4F-ADFD-83568889D80B}" type="slidenum">
              <a:rPr lang="en-US" smtClean="0"/>
              <a:t>‹#›</a:t>
            </a:fld>
            <a:endParaRPr lang="en-US"/>
          </a:p>
        </p:txBody>
      </p:sp>
    </p:spTree>
    <p:extLst>
      <p:ext uri="{BB962C8B-B14F-4D97-AF65-F5344CB8AC3E}">
        <p14:creationId xmlns:p14="http://schemas.microsoft.com/office/powerpoint/2010/main" val="10031694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6591300" y="6329363"/>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lgn="r"/>
            <a:r>
              <a:rPr lang="en-US" smtClean="0"/>
              <a:t>May 30, 2014</a:t>
            </a:r>
            <a:endParaRPr lang="en-US" dirty="0"/>
          </a:p>
        </p:txBody>
      </p:sp>
      <p:sp>
        <p:nvSpPr>
          <p:cNvPr id="5" name="Footer Placeholder 4"/>
          <p:cNvSpPr>
            <a:spLocks noGrp="1"/>
          </p:cNvSpPr>
          <p:nvPr>
            <p:ph type="ftr" sz="quarter" idx="3"/>
          </p:nvPr>
        </p:nvSpPr>
        <p:spPr>
          <a:xfrm>
            <a:off x="3124200" y="6273800"/>
            <a:ext cx="2895600" cy="46037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smtClean="0"/>
              <a:t>Pennsylvania Library Association</a:t>
            </a:r>
          </a:p>
          <a:p>
            <a:r>
              <a:rPr lang="en-US" dirty="0" smtClean="0"/>
              <a:t>College and Research Division</a:t>
            </a:r>
          </a:p>
          <a:p>
            <a:endParaRPr lang="en-US" dirty="0"/>
          </a:p>
        </p:txBody>
      </p:sp>
      <p:sp>
        <p:nvSpPr>
          <p:cNvPr id="6" name="Slide Number Placeholder 5"/>
          <p:cNvSpPr>
            <a:spLocks noGrp="1"/>
          </p:cNvSpPr>
          <p:nvPr>
            <p:ph type="sldNum" sz="quarter" idx="4"/>
          </p:nvPr>
        </p:nvSpPr>
        <p:spPr>
          <a:xfrm>
            <a:off x="457200" y="6491288"/>
            <a:ext cx="2006600" cy="242887"/>
          </a:xfrm>
          <a:prstGeom prst="rect">
            <a:avLst/>
          </a:prstGeom>
        </p:spPr>
        <p:txBody>
          <a:bodyPr vert="horz" lIns="91440" tIns="45720" rIns="91440" bIns="45720" rtlCol="0" anchor="ctr"/>
          <a:lstStyle>
            <a:lvl1pPr algn="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27578540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hf sldNum="0"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1.tiff"/><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tiff"/><Relationship Id="rId7" Type="http://schemas.openxmlformats.org/officeDocument/2006/relationships/image" Target="../media/image12.png"/><Relationship Id="rId12"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1.png"/><Relationship Id="rId11" Type="http://schemas.openxmlformats.org/officeDocument/2006/relationships/image" Target="../media/image16.png"/><Relationship Id="rId5" Type="http://schemas.openxmlformats.org/officeDocument/2006/relationships/image" Target="../media/image9.png"/><Relationship Id="rId10" Type="http://schemas.openxmlformats.org/officeDocument/2006/relationships/image" Target="../media/image15.png"/><Relationship Id="rId4" Type="http://schemas.openxmlformats.org/officeDocument/2006/relationships/image" Target="../media/image10.png"/><Relationship Id="rId9"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28.png"/><Relationship Id="rId4" Type="http://schemas.openxmlformats.org/officeDocument/2006/relationships/oleObject" Target="../embeddings/oleObject1.bin"/></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xml"/><Relationship Id="rId1" Type="http://schemas.openxmlformats.org/officeDocument/2006/relationships/vmlDrawing" Target="../drawings/vmlDrawing2.vml"/><Relationship Id="rId5" Type="http://schemas.openxmlformats.org/officeDocument/2006/relationships/image" Target="../media/image29.png"/><Relationship Id="rId4" Type="http://schemas.openxmlformats.org/officeDocument/2006/relationships/oleObject" Target="../embeddings/oleObject2.bin"/></Relationships>
</file>

<file path=ppt/slides/_rels/slide2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png"/><Relationship Id="rId1" Type="http://schemas.openxmlformats.org/officeDocument/2006/relationships/slideLayout" Target="../slideLayouts/slideLayout7.xml"/><Relationship Id="rId4" Type="http://schemas.openxmlformats.org/officeDocument/2006/relationships/image" Target="../media/image34.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3" Type="http://schemas.openxmlformats.org/officeDocument/2006/relationships/hyperlink" Target="http://www.trinity.edu/org/senate/Trinity%20University%20Open%20Access%20Policy.pdf" TargetMode="External"/><Relationship Id="rId18" Type="http://schemas.openxmlformats.org/officeDocument/2006/relationships/hyperlink" Target="http://library.duke.edu/openaccess/duke-openaccess-policy.html" TargetMode="External"/><Relationship Id="rId26" Type="http://schemas.openxmlformats.org/officeDocument/2006/relationships/hyperlink" Target="http://scholcomm.columbia.edu/open-access/open-access-policies/columbia-university-libraries-information-services-open-access-policy/" TargetMode="External"/><Relationship Id="rId39" Type="http://schemas.openxmlformats.org/officeDocument/2006/relationships/hyperlink" Target="http://www.eifl.net/news/university-nairobi-open-access-policy" TargetMode="External"/><Relationship Id="rId21" Type="http://schemas.openxmlformats.org/officeDocument/2006/relationships/hyperlink" Target="http://library.manoa.hawaii.edu/about/scholcom/oaatuhm.html" TargetMode="External"/><Relationship Id="rId34" Type="http://schemas.openxmlformats.org/officeDocument/2006/relationships/hyperlink" Target="http://publications.mcgill.ca/reporter/2012/10/mcgill-librarians-announce-support-of-open-access-movement/" TargetMode="External"/><Relationship Id="rId42" Type="http://schemas.openxmlformats.org/officeDocument/2006/relationships/hyperlink" Target="https://www.amherst.edu/library/about/policies/openaccess" TargetMode="External"/><Relationship Id="rId47" Type="http://schemas.openxmlformats.org/officeDocument/2006/relationships/hyperlink" Target="http://cdss.library.oregonstate.edu/open-access" TargetMode="External"/><Relationship Id="rId7" Type="http://schemas.openxmlformats.org/officeDocument/2006/relationships/hyperlink" Target="http://osc.hul.harvard.edu/hksgpolicy" TargetMode="External"/><Relationship Id="rId2" Type="http://schemas.openxmlformats.org/officeDocument/2006/relationships/notesSlide" Target="../notesSlides/notesSlide27.xml"/><Relationship Id="rId16" Type="http://schemas.openxmlformats.org/officeDocument/2006/relationships/hyperlink" Target="http://osc.hul.harvard.edu/hbspolicy" TargetMode="External"/><Relationship Id="rId29" Type="http://schemas.openxmlformats.org/officeDocument/2006/relationships/hyperlink" Target="http://www.google.com/url?sa=t&amp;rct=j&amp;q=&amp;esrc=s&amp;source=web&amp;cd=1&amp;ved=0CCIQFjAA&amp;url=http://www.jkuat.ac.ke/?wpdmact=process&amp;did=NjguaG90bGluaw==&amp;ei=5nV4UNjMAY-M0QH4o4H4DQ&amp;usg=AFQjCNGkNk5ceu_i5MW0zdbKxcLOrZVH-A&amp;sig2=SPrJ8r5ZZ_wCa2HynZ5mnA" TargetMode="External"/><Relationship Id="rId11" Type="http://schemas.openxmlformats.org/officeDocument/2006/relationships/hyperlink" Target="https://mx2.arl.org/Lists/SPARC-OAForum/Message/4950.html" TargetMode="External"/><Relationship Id="rId24" Type="http://schemas.openxmlformats.org/officeDocument/2006/relationships/hyperlink" Target="http://guides.main.library.emory.edu/content.php?pid=43389&amp;sid=2144393" TargetMode="External"/><Relationship Id="rId32" Type="http://schemas.openxmlformats.org/officeDocument/2006/relationships/hyperlink" Target="http://www.library.ucsf.edu/help/scholpub/oapolicy" TargetMode="External"/><Relationship Id="rId37" Type="http://schemas.openxmlformats.org/officeDocument/2006/relationships/hyperlink" Target="http://library.gatech.edu/scdc/OA_policy_draft" TargetMode="External"/><Relationship Id="rId40" Type="http://schemas.openxmlformats.org/officeDocument/2006/relationships/hyperlink" Target="http://new.wellesley.edu/sites/default/files/assets/departments/provost/files/openaccesspolicy2.13.13.pdf" TargetMode="External"/><Relationship Id="rId45" Type="http://schemas.openxmlformats.org/officeDocument/2006/relationships/hyperlink" Target="https://openarchive.stanford.edu/content/gse-student-open-archive-motion" TargetMode="External"/><Relationship Id="rId5" Type="http://schemas.openxmlformats.org/officeDocument/2006/relationships/hyperlink" Target="http://osc.hul.harvard.edu/hlspolicy" TargetMode="External"/><Relationship Id="rId15" Type="http://schemas.openxmlformats.org/officeDocument/2006/relationships/hyperlink" Target="http://zsr.wfu.edu/documents/ZSR_Librarians_Assembly_Open_Access_Policy.pdf" TargetMode="External"/><Relationship Id="rId23" Type="http://schemas.openxmlformats.org/officeDocument/2006/relationships/hyperlink" Target="http://www.eifl.net/news/strathmore-university-open-access-policy-keny" TargetMode="External"/><Relationship Id="rId28" Type="http://schemas.openxmlformats.org/officeDocument/2006/relationships/hyperlink" Target="http://www.hope.edu/admin/provost/fachandbook/Obligations/C6-C9/C9.html" TargetMode="External"/><Relationship Id="rId36" Type="http://schemas.openxmlformats.org/officeDocument/2006/relationships/hyperlink" Target="http://osc.hul.harvard.edu/hsphpolicy" TargetMode="External"/><Relationship Id="rId49" Type="http://schemas.openxmlformats.org/officeDocument/2006/relationships/hyperlink" Target="http://repository.brynmawr.edu/oapolicy.pdf" TargetMode="External"/><Relationship Id="rId10" Type="http://schemas.openxmlformats.org/officeDocument/2006/relationships/hyperlink" Target="https://mx2.arl.org/Lists/SPARC-OAForum/Message/4943.html" TargetMode="External"/><Relationship Id="rId19" Type="http://schemas.openxmlformats.org/officeDocument/2006/relationships/hyperlink" Target="https://mx2.arl.org/Lists/SPARC-OAForum/Message/5436.html" TargetMode="External"/><Relationship Id="rId31" Type="http://schemas.openxmlformats.org/officeDocument/2006/relationships/hyperlink" Target="http://www.lib.muohio.edu/news_and_notes/open-access-policy" TargetMode="External"/><Relationship Id="rId44" Type="http://schemas.openxmlformats.org/officeDocument/2006/relationships/hyperlink" Target="http://sites.allegheny.edu/scholarlycommunication/acoapolicy/" TargetMode="External"/><Relationship Id="rId4" Type="http://schemas.openxmlformats.org/officeDocument/2006/relationships/hyperlink" Target="http://osc.hul.harvard.edu/hfaspolicy" TargetMode="External"/><Relationship Id="rId9" Type="http://schemas.openxmlformats.org/officeDocument/2006/relationships/hyperlink" Target="https://documents.ku.edu/policies/governance/OpenAccess.htm" TargetMode="External"/><Relationship Id="rId14" Type="http://schemas.openxmlformats.org/officeDocument/2006/relationships/hyperlink" Target="http://www.oberlin.edu/library/programs/openaccess/resolution.html" TargetMode="External"/><Relationship Id="rId22" Type="http://schemas.openxmlformats.org/officeDocument/2006/relationships/hyperlink" Target="http://scholcomm.columbia.edu/open-access/open-access-policies/lamont-doherty-earth-observatory-open-access-policy/" TargetMode="External"/><Relationship Id="rId27" Type="http://schemas.openxmlformats.org/officeDocument/2006/relationships/hyperlink" Target="http://www.princeton.edu/dof/policies/publ/fac/open-access-policy/" TargetMode="External"/><Relationship Id="rId30" Type="http://schemas.openxmlformats.org/officeDocument/2006/relationships/hyperlink" Target="http://www.usu.edu/hr/files/uploads/535.pdf" TargetMode="External"/><Relationship Id="rId35" Type="http://schemas.openxmlformats.org/officeDocument/2006/relationships/hyperlink" Target="http://senate.rutgers.edu/RGPEConS1103onOpenAccessOctober2012.pdf" TargetMode="External"/><Relationship Id="rId43" Type="http://schemas.openxmlformats.org/officeDocument/2006/relationships/hyperlink" Target="http://www.uri.edu/facsen/about/legislation/legislation_documents/2012-13/Bill_12-13-29.pdf" TargetMode="External"/><Relationship Id="rId48" Type="http://schemas.openxmlformats.org/officeDocument/2006/relationships/hyperlink" Target="http://osc.universityofcalifornia.edu/openaccesspolicy/" TargetMode="External"/><Relationship Id="rId8" Type="http://schemas.openxmlformats.org/officeDocument/2006/relationships/hyperlink" Target="http://libraries.mit.edu/sites/scholarly/mit-open-access/open-access-at-mit/mit-open-access-policy/" TargetMode="External"/><Relationship Id="rId3" Type="http://schemas.openxmlformats.org/officeDocument/2006/relationships/image" Target="../media/image35.png"/><Relationship Id="rId12" Type="http://schemas.openxmlformats.org/officeDocument/2006/relationships/hyperlink" Target="http://osc.hul.harvard.edu/hgsepolicy" TargetMode="External"/><Relationship Id="rId17" Type="http://schemas.openxmlformats.org/officeDocument/2006/relationships/hyperlink" Target="http://scholarship.rollins.edu/as_facpub/Open_Access_Policy_Final_02252010.pdf" TargetMode="External"/><Relationship Id="rId25" Type="http://schemas.openxmlformats.org/officeDocument/2006/relationships/hyperlink" Target="http://osc.hul.harvard.edu/hgsdpolicy" TargetMode="External"/><Relationship Id="rId33" Type="http://schemas.openxmlformats.org/officeDocument/2006/relationships/hyperlink" Target="http://library.umassmed.edu/oa_policy" TargetMode="External"/><Relationship Id="rId38" Type="http://schemas.openxmlformats.org/officeDocument/2006/relationships/hyperlink" Target="http://www.arl.org/sparc/bm~doc/olinopenaccesspolicy_approved_112812.pdf" TargetMode="External"/><Relationship Id="rId46" Type="http://schemas.openxmlformats.org/officeDocument/2006/relationships/hyperlink" Target="http://library.caltech.edu/coda/OA_Policy_6.10.2013.pdf" TargetMode="External"/><Relationship Id="rId20" Type="http://schemas.openxmlformats.org/officeDocument/2006/relationships/hyperlink" Target="http://osc.hul.harvard.edu/hdspolicy" TargetMode="External"/><Relationship Id="rId41" Type="http://schemas.openxmlformats.org/officeDocument/2006/relationships/hyperlink" Target="http://openaccess.voices.wooster.edu/policy/" TargetMode="External"/><Relationship Id="rId1" Type="http://schemas.openxmlformats.org/officeDocument/2006/relationships/slideLayout" Target="../slideLayouts/slideLayout7.xml"/><Relationship Id="rId6" Type="http://schemas.openxmlformats.org/officeDocument/2006/relationships/hyperlink" Target="http://ed.stanford.edu/faculty-research/open-archive/open-access-motion" TargetMode="Externa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hyperlink" Target="http://osc.hul.harvard.edu/dash/manuscript" TargetMode="External"/><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hyperlink" Target="http://cyber.law.harvard.edu/hoap/Drafting_a_policy" TargetMode="External"/><Relationship Id="rId2" Type="http://schemas.openxmlformats.org/officeDocument/2006/relationships/notesSlide" Target="../notesSlides/notesSlide31.xml"/><Relationship Id="rId1" Type="http://schemas.openxmlformats.org/officeDocument/2006/relationships/slideLayout" Target="../slideLayouts/slideLayout7.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hyperlink" Target="https://osc.hul.harvard.edu/modelpolicy" TargetMode="Externa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4663227" y="1018335"/>
            <a:ext cx="5328174" cy="905079"/>
          </a:xfrm>
          <a:prstGeom prst="roundRect">
            <a:avLst>
              <a:gd name="adj" fmla="val 6828"/>
            </a:avLst>
          </a:prstGeom>
          <a:solidFill>
            <a:srgbClr val="800000"/>
          </a:solidFill>
          <a:ln>
            <a:noFill/>
          </a:ln>
          <a:effectLst>
            <a:outerShdw blurRad="40005" dist="22987" dir="10800000" sx="105000" sy="105000" algn="tl" rotWithShape="0">
              <a:schemeClr val="tx1">
                <a:lumMod val="50000"/>
                <a:lumOff val="50000"/>
                <a:alpha val="35000"/>
              </a:scheme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descr="veritas.tiff"/>
          <p:cNvPicPr>
            <a:picLocks noChangeAspect="1"/>
          </p:cNvPicPr>
          <p:nvPr/>
        </p:nvPicPr>
        <p:blipFill>
          <a:blip r:embed="rId2">
            <a:alphaModFix amt="15000"/>
            <a:extLst>
              <a:ext uri="{28A0092B-C50C-407E-A947-70E740481C1C}">
                <a14:useLocalDpi xmlns:a14="http://schemas.microsoft.com/office/drawing/2010/main" val="0"/>
              </a:ext>
            </a:extLst>
          </a:blip>
          <a:stretch>
            <a:fillRect/>
          </a:stretch>
        </p:blipFill>
        <p:spPr>
          <a:xfrm>
            <a:off x="242701" y="2025610"/>
            <a:ext cx="3619148" cy="4266452"/>
          </a:xfrm>
          <a:prstGeom prst="rect">
            <a:avLst/>
          </a:prstGeom>
        </p:spPr>
      </p:pic>
      <p:sp>
        <p:nvSpPr>
          <p:cNvPr id="6" name="Rectangle 5"/>
          <p:cNvSpPr/>
          <p:nvPr/>
        </p:nvSpPr>
        <p:spPr>
          <a:xfrm>
            <a:off x="0" y="0"/>
            <a:ext cx="9144000" cy="6858000"/>
          </a:xfrm>
          <a:prstGeom prst="rect">
            <a:avLst/>
          </a:prstGeom>
          <a:noFill/>
          <a:ln w="12700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p:cNvSpPr txBox="1"/>
          <p:nvPr/>
        </p:nvSpPr>
        <p:spPr>
          <a:xfrm>
            <a:off x="4890701" y="949132"/>
            <a:ext cx="4391032" cy="923330"/>
          </a:xfrm>
          <a:prstGeom prst="rect">
            <a:avLst/>
          </a:prstGeom>
          <a:noFill/>
        </p:spPr>
        <p:txBody>
          <a:bodyPr wrap="square" rtlCol="0">
            <a:spAutoFit/>
          </a:bodyPr>
          <a:lstStyle/>
          <a:p>
            <a:r>
              <a:rPr lang="en-US" sz="5400" dirty="0" smtClean="0">
                <a:solidFill>
                  <a:schemeClr val="bg1"/>
                </a:solidFill>
                <a:latin typeface="Anziano Pro Bold"/>
                <a:ea typeface="+mj-ea"/>
                <a:cs typeface="Anziano Pro Bold"/>
              </a:rPr>
              <a:t>Open Access</a:t>
            </a:r>
            <a:endParaRPr lang="en-US" sz="4800" dirty="0">
              <a:latin typeface="Anziano Pro Bold"/>
              <a:cs typeface="Anziano Pro Bold"/>
            </a:endParaRPr>
          </a:p>
        </p:txBody>
      </p:sp>
      <p:sp>
        <p:nvSpPr>
          <p:cNvPr id="8" name="TextBox 7"/>
          <p:cNvSpPr txBox="1"/>
          <p:nvPr/>
        </p:nvSpPr>
        <p:spPr>
          <a:xfrm>
            <a:off x="4890701" y="2025610"/>
            <a:ext cx="4391032" cy="584776"/>
          </a:xfrm>
          <a:prstGeom prst="rect">
            <a:avLst/>
          </a:prstGeom>
          <a:noFill/>
        </p:spPr>
        <p:txBody>
          <a:bodyPr wrap="square" rtlCol="0">
            <a:spAutoFit/>
          </a:bodyPr>
          <a:lstStyle/>
          <a:p>
            <a:r>
              <a:rPr lang="en-US" sz="3200" dirty="0" smtClean="0">
                <a:latin typeface="Anziano Pro Bold"/>
                <a:ea typeface="+mj-ea"/>
                <a:cs typeface="Anziano Pro Bold"/>
              </a:rPr>
              <a:t>Harvard University </a:t>
            </a:r>
            <a:endParaRPr lang="en-US" sz="3200" dirty="0">
              <a:latin typeface="Anziano Pro Bold"/>
              <a:cs typeface="Anziano Pro Bold"/>
            </a:endParaRPr>
          </a:p>
        </p:txBody>
      </p:sp>
    </p:spTree>
    <p:extLst>
      <p:ext uri="{BB962C8B-B14F-4D97-AF65-F5344CB8AC3E}">
        <p14:creationId xmlns:p14="http://schemas.microsoft.com/office/powerpoint/2010/main" val="719017292"/>
      </p:ext>
    </p:extLst>
  </p:cSld>
  <p:clrMapOvr>
    <a:masterClrMapping/>
  </p:clrMapOvr>
  <p:transition spd="slow">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veritas.tiff"/>
          <p:cNvPicPr>
            <a:picLocks noChangeAspect="1"/>
          </p:cNvPicPr>
          <p:nvPr/>
        </p:nvPicPr>
        <p:blipFill>
          <a:blip r:embed="rId2">
            <a:alphaModFix amt="8000"/>
            <a:extLst>
              <a:ext uri="{28A0092B-C50C-407E-A947-70E740481C1C}">
                <a14:useLocalDpi xmlns:a14="http://schemas.microsoft.com/office/drawing/2010/main" val="0"/>
              </a:ext>
            </a:extLst>
          </a:blip>
          <a:stretch>
            <a:fillRect/>
          </a:stretch>
        </p:blipFill>
        <p:spPr>
          <a:xfrm>
            <a:off x="174954" y="243454"/>
            <a:ext cx="1834837" cy="2163007"/>
          </a:xfrm>
          <a:prstGeom prst="rect">
            <a:avLst/>
          </a:prstGeom>
        </p:spPr>
      </p:pic>
      <p:sp>
        <p:nvSpPr>
          <p:cNvPr id="3" name="Rounded Rectangle 2"/>
          <p:cNvSpPr/>
          <p:nvPr/>
        </p:nvSpPr>
        <p:spPr>
          <a:xfrm>
            <a:off x="-183798" y="887618"/>
            <a:ext cx="2618082" cy="616421"/>
          </a:xfrm>
          <a:prstGeom prst="roundRect">
            <a:avLst>
              <a:gd name="adj" fmla="val 6828"/>
            </a:avLst>
          </a:prstGeom>
          <a:solidFill>
            <a:srgbClr val="8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Rectangle 3"/>
          <p:cNvSpPr/>
          <p:nvPr/>
        </p:nvSpPr>
        <p:spPr>
          <a:xfrm>
            <a:off x="0" y="0"/>
            <a:ext cx="9144000" cy="6858000"/>
          </a:xfrm>
          <a:prstGeom prst="rect">
            <a:avLst/>
          </a:prstGeom>
          <a:noFill/>
          <a:ln w="12700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extBox 4"/>
          <p:cNvSpPr txBox="1"/>
          <p:nvPr/>
        </p:nvSpPr>
        <p:spPr>
          <a:xfrm>
            <a:off x="102707" y="973166"/>
            <a:ext cx="2183293" cy="461665"/>
          </a:xfrm>
          <a:prstGeom prst="rect">
            <a:avLst/>
          </a:prstGeom>
          <a:noFill/>
        </p:spPr>
        <p:txBody>
          <a:bodyPr wrap="square" rtlCol="0">
            <a:spAutoFit/>
          </a:bodyPr>
          <a:lstStyle/>
          <a:p>
            <a:pPr algn="ctr"/>
            <a:r>
              <a:rPr lang="en-US" sz="2400" dirty="0" smtClean="0">
                <a:solidFill>
                  <a:schemeClr val="bg1"/>
                </a:solidFill>
                <a:latin typeface="Anziano Pro Regular"/>
                <a:cs typeface="Anziano Pro Regular"/>
              </a:rPr>
              <a:t>Introductions</a:t>
            </a:r>
            <a:endParaRPr lang="en-US" sz="2400" dirty="0">
              <a:solidFill>
                <a:schemeClr val="bg1"/>
              </a:solidFill>
              <a:latin typeface="Anziano Pro Regular"/>
              <a:cs typeface="Anziano Pro Regular"/>
            </a:endParaRPr>
          </a:p>
        </p:txBody>
      </p:sp>
      <p:sp>
        <p:nvSpPr>
          <p:cNvPr id="6" name="TextBox 5"/>
          <p:cNvSpPr txBox="1"/>
          <p:nvPr/>
        </p:nvSpPr>
        <p:spPr>
          <a:xfrm>
            <a:off x="1086085" y="3175194"/>
            <a:ext cx="5547388" cy="954107"/>
          </a:xfrm>
          <a:prstGeom prst="rect">
            <a:avLst/>
          </a:prstGeom>
          <a:noFill/>
        </p:spPr>
        <p:txBody>
          <a:bodyPr wrap="square" rtlCol="0">
            <a:spAutoFit/>
          </a:bodyPr>
          <a:lstStyle/>
          <a:p>
            <a:r>
              <a:rPr lang="en-US" sz="3200" dirty="0" smtClean="0">
                <a:latin typeface="BentonSans Regular"/>
                <a:cs typeface="BentonSans Regular"/>
              </a:rPr>
              <a:t>Sue Kriegsman </a:t>
            </a:r>
          </a:p>
          <a:p>
            <a:r>
              <a:rPr lang="en-US" sz="2400" dirty="0">
                <a:solidFill>
                  <a:schemeClr val="tx1">
                    <a:lumMod val="50000"/>
                    <a:lumOff val="50000"/>
                  </a:schemeClr>
                </a:solidFill>
                <a:latin typeface="BentonSans Regular"/>
                <a:cs typeface="BentonSans Regular"/>
              </a:rPr>
              <a:t>	</a:t>
            </a:r>
            <a:r>
              <a:rPr lang="en-US" sz="2400" dirty="0" smtClean="0">
                <a:solidFill>
                  <a:schemeClr val="tx1">
                    <a:lumMod val="50000"/>
                    <a:lumOff val="50000"/>
                  </a:schemeClr>
                </a:solidFill>
                <a:latin typeface="BentonSans Regular"/>
                <a:cs typeface="BentonSans Regular"/>
              </a:rPr>
              <a:t>	</a:t>
            </a:r>
            <a:r>
              <a:rPr lang="en-US" sz="2000" dirty="0" smtClean="0">
                <a:solidFill>
                  <a:schemeClr val="tx1">
                    <a:lumMod val="50000"/>
                    <a:lumOff val="50000"/>
                  </a:schemeClr>
                </a:solidFill>
                <a:latin typeface="BentonSans Regular"/>
                <a:cs typeface="BentonSans Regular"/>
              </a:rPr>
              <a:t>Program Manager</a:t>
            </a:r>
            <a:endParaRPr lang="en-US" sz="2000" dirty="0">
              <a:solidFill>
                <a:schemeClr val="tx1">
                  <a:lumMod val="50000"/>
                  <a:lumOff val="50000"/>
                </a:schemeClr>
              </a:solidFill>
              <a:latin typeface="BentonSans Regular"/>
              <a:cs typeface="BentonSans Regular"/>
            </a:endParaRPr>
          </a:p>
        </p:txBody>
      </p:sp>
      <p:sp>
        <p:nvSpPr>
          <p:cNvPr id="8" name="Subtitle 2"/>
          <p:cNvSpPr txBox="1">
            <a:spLocks/>
          </p:cNvSpPr>
          <p:nvPr/>
        </p:nvSpPr>
        <p:spPr>
          <a:xfrm>
            <a:off x="3454400" y="1829017"/>
            <a:ext cx="5064177" cy="1154887"/>
          </a:xfrm>
          <a:prstGeom prst="rect">
            <a:avLst/>
          </a:prstGeom>
        </p:spPr>
        <p:txBody>
          <a:bodyP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buNone/>
            </a:pPr>
            <a:r>
              <a:rPr lang="en-US" sz="2400" dirty="0" smtClean="0">
                <a:solidFill>
                  <a:schemeClr val="tx1">
                    <a:lumMod val="50000"/>
                    <a:lumOff val="50000"/>
                  </a:schemeClr>
                </a:solidFill>
                <a:latin typeface="Anziano Pro Regular"/>
                <a:cs typeface="Anziano Pro Regular"/>
              </a:rPr>
              <a:t>Harvard Library</a:t>
            </a:r>
          </a:p>
          <a:p>
            <a:pPr marL="0" indent="0">
              <a:spcBef>
                <a:spcPts val="0"/>
              </a:spcBef>
              <a:buNone/>
            </a:pPr>
            <a:r>
              <a:rPr lang="en-US" sz="2400" dirty="0" smtClean="0">
                <a:solidFill>
                  <a:srgbClr val="800000"/>
                </a:solidFill>
                <a:latin typeface="Anziano Pro Regular"/>
                <a:cs typeface="Anziano Pro Regular"/>
              </a:rPr>
              <a:t>Office for Scholarly Communication</a:t>
            </a:r>
            <a:endParaRPr lang="en-US" sz="2400" dirty="0">
              <a:solidFill>
                <a:srgbClr val="800000"/>
              </a:solidFill>
              <a:latin typeface="Anziano Pro Regular"/>
              <a:cs typeface="Anziano Pro Regular"/>
            </a:endParaRPr>
          </a:p>
        </p:txBody>
      </p:sp>
    </p:spTree>
    <p:extLst>
      <p:ext uri="{BB962C8B-B14F-4D97-AF65-F5344CB8AC3E}">
        <p14:creationId xmlns:p14="http://schemas.microsoft.com/office/powerpoint/2010/main" val="35190801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3-12-31 at 2.28.46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2395" y="3216807"/>
            <a:ext cx="4900120" cy="3062574"/>
          </a:xfrm>
          <a:prstGeom prst="rect">
            <a:avLst/>
          </a:prstGeom>
          <a:ln>
            <a:solidFill>
              <a:schemeClr val="tx1">
                <a:lumMod val="50000"/>
                <a:lumOff val="50000"/>
              </a:schemeClr>
            </a:solidFill>
          </a:ln>
        </p:spPr>
      </p:pic>
      <p:sp>
        <p:nvSpPr>
          <p:cNvPr id="3" name="Rectangle 2"/>
          <p:cNvSpPr/>
          <p:nvPr/>
        </p:nvSpPr>
        <p:spPr>
          <a:xfrm>
            <a:off x="0" y="0"/>
            <a:ext cx="9144000" cy="6858000"/>
          </a:xfrm>
          <a:prstGeom prst="rect">
            <a:avLst/>
          </a:prstGeom>
          <a:noFill/>
          <a:ln w="12700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 name="Picture 3" descr="veritas.tiff"/>
          <p:cNvPicPr>
            <a:picLocks noChangeAspect="1"/>
          </p:cNvPicPr>
          <p:nvPr/>
        </p:nvPicPr>
        <p:blipFill>
          <a:blip r:embed="rId3">
            <a:alphaModFix amt="8000"/>
            <a:extLst>
              <a:ext uri="{28A0092B-C50C-407E-A947-70E740481C1C}">
                <a14:useLocalDpi xmlns:a14="http://schemas.microsoft.com/office/drawing/2010/main" val="0"/>
              </a:ext>
            </a:extLst>
          </a:blip>
          <a:stretch>
            <a:fillRect/>
          </a:stretch>
        </p:blipFill>
        <p:spPr>
          <a:xfrm>
            <a:off x="174954" y="243454"/>
            <a:ext cx="1834837" cy="2163007"/>
          </a:xfrm>
          <a:prstGeom prst="rect">
            <a:avLst/>
          </a:prstGeom>
        </p:spPr>
      </p:pic>
      <p:sp>
        <p:nvSpPr>
          <p:cNvPr id="5" name="Rounded Rectangle 4"/>
          <p:cNvSpPr/>
          <p:nvPr/>
        </p:nvSpPr>
        <p:spPr>
          <a:xfrm>
            <a:off x="-183800" y="887618"/>
            <a:ext cx="2577557" cy="616421"/>
          </a:xfrm>
          <a:prstGeom prst="roundRect">
            <a:avLst>
              <a:gd name="adj" fmla="val 6828"/>
            </a:avLst>
          </a:prstGeom>
          <a:solidFill>
            <a:srgbClr val="8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174954" y="994593"/>
            <a:ext cx="1834837" cy="400110"/>
          </a:xfrm>
          <a:prstGeom prst="rect">
            <a:avLst/>
          </a:prstGeom>
          <a:noFill/>
        </p:spPr>
        <p:txBody>
          <a:bodyPr wrap="square" rtlCol="0">
            <a:spAutoFit/>
          </a:bodyPr>
          <a:lstStyle/>
          <a:p>
            <a:pPr algn="ctr"/>
            <a:r>
              <a:rPr lang="en-US" sz="2000" dirty="0" smtClean="0">
                <a:solidFill>
                  <a:schemeClr val="bg1"/>
                </a:solidFill>
                <a:latin typeface="Anziano Pro Regular"/>
                <a:cs typeface="Anziano Pro Regular"/>
              </a:rPr>
              <a:t>OSC</a:t>
            </a:r>
            <a:endParaRPr lang="en-US" sz="2000" dirty="0">
              <a:solidFill>
                <a:schemeClr val="bg1"/>
              </a:solidFill>
              <a:latin typeface="Anziano Pro Regular"/>
              <a:cs typeface="Anziano Pro Regular"/>
            </a:endParaRPr>
          </a:p>
        </p:txBody>
      </p:sp>
      <p:sp>
        <p:nvSpPr>
          <p:cNvPr id="7" name="TextBox 6"/>
          <p:cNvSpPr txBox="1"/>
          <p:nvPr/>
        </p:nvSpPr>
        <p:spPr>
          <a:xfrm>
            <a:off x="427427" y="2127439"/>
            <a:ext cx="8468294" cy="646331"/>
          </a:xfrm>
          <a:prstGeom prst="rect">
            <a:avLst/>
          </a:prstGeom>
          <a:noFill/>
        </p:spPr>
        <p:txBody>
          <a:bodyPr wrap="square" rtlCol="0">
            <a:spAutoFit/>
          </a:bodyPr>
          <a:lstStyle/>
          <a:p>
            <a:r>
              <a:rPr lang="en-US" dirty="0" smtClean="0">
                <a:solidFill>
                  <a:srgbClr val="800000"/>
                </a:solidFill>
                <a:latin typeface="Anziano Pro Regular"/>
                <a:cs typeface="Anziano Pro Regular"/>
              </a:rPr>
              <a:t>Office for Scholarly Communication</a:t>
            </a:r>
          </a:p>
          <a:p>
            <a:r>
              <a:rPr lang="en-US" sz="1600" dirty="0" smtClean="0">
                <a:solidFill>
                  <a:schemeClr val="tx1">
                    <a:lumMod val="65000"/>
                    <a:lumOff val="35000"/>
                  </a:schemeClr>
                </a:solidFill>
                <a:latin typeface="BentonSans Regular"/>
                <a:cs typeface="BentonSans Regular"/>
              </a:rPr>
              <a:t>Spearheads </a:t>
            </a:r>
            <a:r>
              <a:rPr lang="en-US" sz="1600" dirty="0">
                <a:solidFill>
                  <a:schemeClr val="tx1">
                    <a:lumMod val="65000"/>
                    <a:lumOff val="35000"/>
                  </a:schemeClr>
                </a:solidFill>
                <a:latin typeface="BentonSans Regular"/>
                <a:cs typeface="BentonSans Regular"/>
              </a:rPr>
              <a:t>campus-wide initiatives to open, share, and preserve scholarship</a:t>
            </a:r>
            <a:r>
              <a:rPr lang="en-US" dirty="0" smtClean="0">
                <a:solidFill>
                  <a:schemeClr val="tx1">
                    <a:lumMod val="65000"/>
                    <a:lumOff val="35000"/>
                  </a:schemeClr>
                </a:solidFill>
                <a:latin typeface="BentonSans Regular"/>
                <a:cs typeface="BentonSans Regular"/>
              </a:rPr>
              <a:t>.</a:t>
            </a:r>
          </a:p>
        </p:txBody>
      </p:sp>
      <p:pic>
        <p:nvPicPr>
          <p:cNvPr id="8" name="Picture 7" descr="Screen Shot 2014-01-08 at 1.11.58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61574" y="5079958"/>
            <a:ext cx="4259115" cy="1571567"/>
          </a:xfrm>
          <a:prstGeom prst="rect">
            <a:avLst/>
          </a:prstGeom>
          <a:ln>
            <a:solidFill>
              <a:schemeClr val="tx1">
                <a:lumMod val="50000"/>
                <a:lumOff val="50000"/>
              </a:schemeClr>
            </a:solidFill>
          </a:ln>
        </p:spPr>
      </p:pic>
      <p:sp>
        <p:nvSpPr>
          <p:cNvPr id="9" name="Rectangle 8"/>
          <p:cNvSpPr/>
          <p:nvPr/>
        </p:nvSpPr>
        <p:spPr>
          <a:xfrm>
            <a:off x="5451664" y="4150606"/>
            <a:ext cx="3444057" cy="1107996"/>
          </a:xfrm>
          <a:prstGeom prst="rect">
            <a:avLst/>
          </a:prstGeom>
        </p:spPr>
        <p:txBody>
          <a:bodyPr wrap="square">
            <a:spAutoFit/>
          </a:bodyPr>
          <a:lstStyle/>
          <a:p>
            <a:r>
              <a:rPr lang="en-US" dirty="0" smtClean="0">
                <a:solidFill>
                  <a:srgbClr val="800000"/>
                </a:solidFill>
                <a:latin typeface="Anziano Pro Regular"/>
                <a:cs typeface="Anziano Pro Regular"/>
              </a:rPr>
              <a:t>DASH</a:t>
            </a:r>
          </a:p>
          <a:p>
            <a:r>
              <a:rPr lang="en-US" sz="1600" dirty="0" smtClean="0">
                <a:solidFill>
                  <a:srgbClr val="595959"/>
                </a:solidFill>
                <a:latin typeface="BentonSans Regular"/>
                <a:cs typeface="BentonSans Regular"/>
              </a:rPr>
              <a:t>Harvard’s open access repository: free, immediate, and open to all.</a:t>
            </a:r>
            <a:br>
              <a:rPr lang="en-US" sz="1600" dirty="0" smtClean="0">
                <a:solidFill>
                  <a:srgbClr val="595959"/>
                </a:solidFill>
                <a:latin typeface="BentonSans Regular"/>
                <a:cs typeface="BentonSans Regular"/>
              </a:rPr>
            </a:br>
            <a:endParaRPr lang="en-US" sz="1600" dirty="0" smtClean="0">
              <a:solidFill>
                <a:srgbClr val="595959"/>
              </a:solidFill>
              <a:latin typeface="BentonSans Regular"/>
              <a:cs typeface="BentonSans Regular"/>
            </a:endParaRPr>
          </a:p>
        </p:txBody>
      </p:sp>
      <p:cxnSp>
        <p:nvCxnSpPr>
          <p:cNvPr id="10" name="Straight Connector 9"/>
          <p:cNvCxnSpPr/>
          <p:nvPr/>
        </p:nvCxnSpPr>
        <p:spPr>
          <a:xfrm>
            <a:off x="427427" y="2980380"/>
            <a:ext cx="8193952" cy="54"/>
          </a:xfrm>
          <a:prstGeom prst="line">
            <a:avLst/>
          </a:prstGeom>
          <a:ln w="12700">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657849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Arrow Connector 1"/>
          <p:cNvCxnSpPr/>
          <p:nvPr/>
        </p:nvCxnSpPr>
        <p:spPr>
          <a:xfrm>
            <a:off x="6781750" y="2183427"/>
            <a:ext cx="0" cy="1328873"/>
          </a:xfrm>
          <a:prstGeom prst="straightConnector1">
            <a:avLst/>
          </a:prstGeom>
          <a:ln w="38100" cmpd="sng">
            <a:solidFill>
              <a:srgbClr val="800000">
                <a:alpha val="50000"/>
              </a:srgbClr>
            </a:solidFill>
            <a:tailEnd type="stealth"/>
          </a:ln>
        </p:spPr>
        <p:style>
          <a:lnRef idx="2">
            <a:schemeClr val="accent1"/>
          </a:lnRef>
          <a:fillRef idx="0">
            <a:schemeClr val="accent1"/>
          </a:fillRef>
          <a:effectRef idx="1">
            <a:schemeClr val="accent1"/>
          </a:effectRef>
          <a:fontRef idx="minor">
            <a:schemeClr val="tx1"/>
          </a:fontRef>
        </p:style>
      </p:cxnSp>
      <p:sp>
        <p:nvSpPr>
          <p:cNvPr id="3" name="Rectangle 2"/>
          <p:cNvSpPr/>
          <p:nvPr/>
        </p:nvSpPr>
        <p:spPr>
          <a:xfrm>
            <a:off x="0" y="0"/>
            <a:ext cx="9144000" cy="6858000"/>
          </a:xfrm>
          <a:prstGeom prst="rect">
            <a:avLst/>
          </a:prstGeom>
          <a:noFill/>
          <a:ln w="12700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extBox 3"/>
          <p:cNvSpPr txBox="1"/>
          <p:nvPr/>
        </p:nvSpPr>
        <p:spPr>
          <a:xfrm>
            <a:off x="622300" y="3189134"/>
            <a:ext cx="2675440" cy="646331"/>
          </a:xfrm>
          <a:prstGeom prst="rect">
            <a:avLst/>
          </a:prstGeom>
          <a:noFill/>
        </p:spPr>
        <p:txBody>
          <a:bodyPr wrap="square" rtlCol="0">
            <a:spAutoFit/>
          </a:bodyPr>
          <a:lstStyle/>
          <a:p>
            <a:pPr algn="r"/>
            <a:r>
              <a:rPr lang="en-US" dirty="0" smtClean="0">
                <a:solidFill>
                  <a:srgbClr val="800000"/>
                </a:solidFill>
                <a:latin typeface="Anziano Pro Regular"/>
                <a:cs typeface="Anziano Pro Regular"/>
              </a:rPr>
              <a:t>Library Lab</a:t>
            </a:r>
          </a:p>
          <a:p>
            <a:pPr algn="r"/>
            <a:r>
              <a:rPr lang="en-US" dirty="0" smtClean="0">
                <a:solidFill>
                  <a:schemeClr val="tx1">
                    <a:lumMod val="75000"/>
                    <a:lumOff val="25000"/>
                  </a:schemeClr>
                </a:solidFill>
                <a:latin typeface="BentonSansCond Regular Italic"/>
                <a:cs typeface="BentonSansCond Regular Italic"/>
              </a:rPr>
              <a:t>Example: </a:t>
            </a:r>
            <a:r>
              <a:rPr lang="en-US" dirty="0" smtClean="0">
                <a:solidFill>
                  <a:schemeClr val="tx1">
                    <a:lumMod val="75000"/>
                    <a:lumOff val="25000"/>
                  </a:schemeClr>
                </a:solidFill>
                <a:latin typeface="BentonSansCond Regular"/>
                <a:cs typeface="BentonSansCond Regular"/>
              </a:rPr>
              <a:t>Awesome Box</a:t>
            </a:r>
            <a:endParaRPr lang="en-US" dirty="0" smtClean="0">
              <a:latin typeface="BentonSansCond Regular"/>
              <a:cs typeface="BentonSansCond Regular"/>
            </a:endParaRPr>
          </a:p>
        </p:txBody>
      </p:sp>
      <p:pic>
        <p:nvPicPr>
          <p:cNvPr id="5" name="Picture 4" descr="veritas.tiff"/>
          <p:cNvPicPr>
            <a:picLocks noChangeAspect="1"/>
          </p:cNvPicPr>
          <p:nvPr/>
        </p:nvPicPr>
        <p:blipFill>
          <a:blip r:embed="rId2">
            <a:alphaModFix amt="8000"/>
            <a:extLst>
              <a:ext uri="{28A0092B-C50C-407E-A947-70E740481C1C}">
                <a14:useLocalDpi xmlns:a14="http://schemas.microsoft.com/office/drawing/2010/main" val="0"/>
              </a:ext>
            </a:extLst>
          </a:blip>
          <a:stretch>
            <a:fillRect/>
          </a:stretch>
        </p:blipFill>
        <p:spPr>
          <a:xfrm>
            <a:off x="174954" y="243454"/>
            <a:ext cx="1834837" cy="2163007"/>
          </a:xfrm>
          <a:prstGeom prst="rect">
            <a:avLst/>
          </a:prstGeom>
        </p:spPr>
      </p:pic>
      <p:sp>
        <p:nvSpPr>
          <p:cNvPr id="6" name="Rounded Rectangle 5"/>
          <p:cNvSpPr/>
          <p:nvPr/>
        </p:nvSpPr>
        <p:spPr>
          <a:xfrm>
            <a:off x="-183800" y="887618"/>
            <a:ext cx="2577557" cy="616421"/>
          </a:xfrm>
          <a:prstGeom prst="roundRect">
            <a:avLst>
              <a:gd name="adj" fmla="val 6828"/>
            </a:avLst>
          </a:prstGeom>
          <a:solidFill>
            <a:srgbClr val="8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p:cNvSpPr txBox="1"/>
          <p:nvPr/>
        </p:nvSpPr>
        <p:spPr>
          <a:xfrm>
            <a:off x="316703" y="957058"/>
            <a:ext cx="1541582" cy="400110"/>
          </a:xfrm>
          <a:prstGeom prst="rect">
            <a:avLst/>
          </a:prstGeom>
          <a:noFill/>
        </p:spPr>
        <p:txBody>
          <a:bodyPr wrap="square" rtlCol="0">
            <a:spAutoFit/>
          </a:bodyPr>
          <a:lstStyle/>
          <a:p>
            <a:pPr algn="ctr"/>
            <a:r>
              <a:rPr lang="en-US" sz="2000" dirty="0" smtClean="0">
                <a:solidFill>
                  <a:schemeClr val="bg1"/>
                </a:solidFill>
                <a:latin typeface="Anziano Pro Regular"/>
                <a:cs typeface="Anziano Pro Regular"/>
              </a:rPr>
              <a:t>OSC</a:t>
            </a:r>
            <a:endParaRPr lang="en-US" sz="2000" dirty="0">
              <a:solidFill>
                <a:schemeClr val="bg1"/>
              </a:solidFill>
              <a:latin typeface="Anziano Pro Regular"/>
              <a:cs typeface="Anziano Pro Regular"/>
            </a:endParaRPr>
          </a:p>
        </p:txBody>
      </p:sp>
      <p:pic>
        <p:nvPicPr>
          <p:cNvPr id="8" name="Picture 7"/>
          <p:cNvPicPr>
            <a:picLocks noChangeAspect="1"/>
          </p:cNvPicPr>
          <p:nvPr/>
        </p:nvPicPr>
        <p:blipFill>
          <a:blip r:embed="rId3"/>
          <a:stretch>
            <a:fillRect/>
          </a:stretch>
        </p:blipFill>
        <p:spPr>
          <a:xfrm>
            <a:off x="6564128" y="423334"/>
            <a:ext cx="1867668" cy="1867668"/>
          </a:xfrm>
          <a:prstGeom prst="rect">
            <a:avLst/>
          </a:prstGeom>
          <a:ln>
            <a:solidFill>
              <a:schemeClr val="tx1">
                <a:lumMod val="50000"/>
                <a:lumOff val="50000"/>
              </a:schemeClr>
            </a:solidFill>
          </a:ln>
        </p:spPr>
      </p:pic>
      <p:sp>
        <p:nvSpPr>
          <p:cNvPr id="9" name="TextBox 8"/>
          <p:cNvSpPr txBox="1"/>
          <p:nvPr/>
        </p:nvSpPr>
        <p:spPr>
          <a:xfrm>
            <a:off x="6573073" y="2312162"/>
            <a:ext cx="2378876" cy="615553"/>
          </a:xfrm>
          <a:prstGeom prst="rect">
            <a:avLst/>
          </a:prstGeom>
          <a:noFill/>
        </p:spPr>
        <p:txBody>
          <a:bodyPr wrap="square" rtlCol="0">
            <a:spAutoFit/>
          </a:bodyPr>
          <a:lstStyle/>
          <a:p>
            <a:pPr algn="r"/>
            <a:r>
              <a:rPr lang="en-US" dirty="0" smtClean="0">
                <a:solidFill>
                  <a:srgbClr val="800000"/>
                </a:solidFill>
                <a:latin typeface="Anziano Pro Regular"/>
                <a:cs typeface="Anziano Pro Regular"/>
              </a:rPr>
              <a:t>Peter </a:t>
            </a:r>
            <a:r>
              <a:rPr lang="en-US" dirty="0" err="1" smtClean="0">
                <a:solidFill>
                  <a:srgbClr val="800000"/>
                </a:solidFill>
                <a:latin typeface="Anziano Pro Regular"/>
                <a:cs typeface="Anziano Pro Regular"/>
              </a:rPr>
              <a:t>Suber</a:t>
            </a:r>
            <a:endParaRPr lang="en-US" dirty="0" smtClean="0">
              <a:solidFill>
                <a:srgbClr val="800000"/>
              </a:solidFill>
              <a:latin typeface="Anziano Pro Regular"/>
              <a:cs typeface="Anziano Pro Regular"/>
            </a:endParaRPr>
          </a:p>
          <a:p>
            <a:pPr algn="r"/>
            <a:r>
              <a:rPr lang="en-US" sz="1600" dirty="0" smtClean="0">
                <a:solidFill>
                  <a:schemeClr val="tx1">
                    <a:lumMod val="65000"/>
                    <a:lumOff val="35000"/>
                  </a:schemeClr>
                </a:solidFill>
                <a:latin typeface="BentonSans Regular"/>
                <a:cs typeface="BentonSans Regular"/>
              </a:rPr>
              <a:t>Director of the OSC</a:t>
            </a:r>
            <a:endParaRPr lang="en-US" dirty="0" smtClean="0">
              <a:solidFill>
                <a:schemeClr val="tx1">
                  <a:lumMod val="65000"/>
                  <a:lumOff val="35000"/>
                </a:schemeClr>
              </a:solidFill>
              <a:latin typeface="BentonSans Regular"/>
              <a:cs typeface="BentonSans Regular"/>
            </a:endParaRPr>
          </a:p>
        </p:txBody>
      </p:sp>
      <p:pic>
        <p:nvPicPr>
          <p:cNvPr id="10" name="Picture 9"/>
          <p:cNvPicPr>
            <a:picLocks noChangeAspect="1"/>
          </p:cNvPicPr>
          <p:nvPr/>
        </p:nvPicPr>
        <p:blipFill>
          <a:blip r:embed="rId4"/>
          <a:stretch>
            <a:fillRect/>
          </a:stretch>
        </p:blipFill>
        <p:spPr>
          <a:xfrm>
            <a:off x="6777620" y="3699748"/>
            <a:ext cx="1899464" cy="2650616"/>
          </a:xfrm>
          <a:prstGeom prst="rect">
            <a:avLst/>
          </a:prstGeom>
        </p:spPr>
      </p:pic>
      <p:pic>
        <p:nvPicPr>
          <p:cNvPr id="11" name="Picture 10" descr="Screen Shot 2014-03-05 at 10.52.52 AM.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97739" y="2048472"/>
            <a:ext cx="2628066" cy="1758486"/>
          </a:xfrm>
          <a:prstGeom prst="rect">
            <a:avLst/>
          </a:prstGeom>
          <a:ln>
            <a:solidFill>
              <a:schemeClr val="tx1">
                <a:lumMod val="50000"/>
                <a:lumOff val="50000"/>
              </a:schemeClr>
            </a:solidFill>
          </a:ln>
        </p:spPr>
      </p:pic>
      <p:cxnSp>
        <p:nvCxnSpPr>
          <p:cNvPr id="12" name="Straight Connector 11"/>
          <p:cNvCxnSpPr/>
          <p:nvPr/>
        </p:nvCxnSpPr>
        <p:spPr>
          <a:xfrm>
            <a:off x="6302423" y="423334"/>
            <a:ext cx="0" cy="5927030"/>
          </a:xfrm>
          <a:prstGeom prst="line">
            <a:avLst/>
          </a:prstGeom>
          <a:ln w="12700" cmpd="sng">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flipH="1">
            <a:off x="316702" y="4083280"/>
            <a:ext cx="5609103" cy="0"/>
          </a:xfrm>
          <a:prstGeom prst="line">
            <a:avLst/>
          </a:prstGeom>
          <a:ln w="12700" cmpd="sng">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316703" y="5950557"/>
            <a:ext cx="5985720" cy="646331"/>
          </a:xfrm>
          <a:prstGeom prst="rect">
            <a:avLst/>
          </a:prstGeom>
          <a:noFill/>
        </p:spPr>
        <p:txBody>
          <a:bodyPr wrap="square" rtlCol="0">
            <a:spAutoFit/>
          </a:bodyPr>
          <a:lstStyle/>
          <a:p>
            <a:pPr algn="r"/>
            <a:r>
              <a:rPr lang="en-US" dirty="0" smtClean="0">
                <a:solidFill>
                  <a:srgbClr val="800000"/>
                </a:solidFill>
                <a:latin typeface="Anziano Pro Regular"/>
                <a:cs typeface="Anziano Pro Regular"/>
              </a:rPr>
              <a:t>HOPE funds</a:t>
            </a:r>
          </a:p>
          <a:p>
            <a:r>
              <a:rPr lang="en-US" dirty="0" smtClean="0">
                <a:solidFill>
                  <a:schemeClr val="tx1">
                    <a:lumMod val="75000"/>
                    <a:lumOff val="25000"/>
                  </a:schemeClr>
                </a:solidFill>
                <a:latin typeface="BentonSansCond Regular"/>
                <a:cs typeface="BentonSansCond Regular"/>
              </a:rPr>
              <a:t>$32,236 awarded to 33 recipients since inception in 2009</a:t>
            </a:r>
            <a:endParaRPr lang="en-US" dirty="0" smtClean="0">
              <a:latin typeface="BentonSansCond Regular"/>
              <a:cs typeface="BentonSansCond Regular"/>
            </a:endParaRPr>
          </a:p>
        </p:txBody>
      </p:sp>
      <p:pic>
        <p:nvPicPr>
          <p:cNvPr id="15" name="Picture 14" descr="Screen Shot 2014-03-05 at 10.57.32 AM.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16703" y="4605771"/>
            <a:ext cx="2663483" cy="314939"/>
          </a:xfrm>
          <a:prstGeom prst="rect">
            <a:avLst/>
          </a:prstGeom>
        </p:spPr>
      </p:pic>
      <p:pic>
        <p:nvPicPr>
          <p:cNvPr id="16" name="Picture 15" descr="Screen Shot 2014-03-05 at 10.57.43 AM.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16703" y="5015323"/>
            <a:ext cx="5675562" cy="645124"/>
          </a:xfrm>
          <a:prstGeom prst="rect">
            <a:avLst/>
          </a:prstGeom>
        </p:spPr>
      </p:pic>
      <p:sp>
        <p:nvSpPr>
          <p:cNvPr id="17" name="Rectangle 16"/>
          <p:cNvSpPr/>
          <p:nvPr/>
        </p:nvSpPr>
        <p:spPr>
          <a:xfrm>
            <a:off x="241413" y="4423280"/>
            <a:ext cx="5750852" cy="1390487"/>
          </a:xfrm>
          <a:prstGeom prst="rect">
            <a:avLst/>
          </a:prstGeom>
          <a:noFill/>
          <a:ln>
            <a:solidFill>
              <a:srgbClr val="800000"/>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143892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Arrow Connector 1"/>
          <p:cNvCxnSpPr/>
          <p:nvPr/>
        </p:nvCxnSpPr>
        <p:spPr>
          <a:xfrm>
            <a:off x="1240025" y="3624235"/>
            <a:ext cx="1410844" cy="469647"/>
          </a:xfrm>
          <a:prstGeom prst="straightConnector1">
            <a:avLst/>
          </a:prstGeom>
          <a:ln w="50800" cmpd="sng">
            <a:solidFill>
              <a:srgbClr val="800000">
                <a:alpha val="50000"/>
              </a:srgbClr>
            </a:solidFill>
            <a:tailEnd type="stealth"/>
          </a:ln>
        </p:spPr>
        <p:style>
          <a:lnRef idx="2">
            <a:schemeClr val="accent1"/>
          </a:lnRef>
          <a:fillRef idx="0">
            <a:schemeClr val="accent1"/>
          </a:fillRef>
          <a:effectRef idx="1">
            <a:schemeClr val="accent1"/>
          </a:effectRef>
          <a:fontRef idx="minor">
            <a:schemeClr val="tx1"/>
          </a:fontRef>
        </p:style>
      </p:cxnSp>
      <p:cxnSp>
        <p:nvCxnSpPr>
          <p:cNvPr id="3" name="Straight Arrow Connector 2"/>
          <p:cNvCxnSpPr/>
          <p:nvPr/>
        </p:nvCxnSpPr>
        <p:spPr>
          <a:xfrm>
            <a:off x="1036521" y="2839947"/>
            <a:ext cx="973270" cy="0"/>
          </a:xfrm>
          <a:prstGeom prst="straightConnector1">
            <a:avLst/>
          </a:prstGeom>
          <a:ln w="50800" cmpd="sng">
            <a:solidFill>
              <a:srgbClr val="800000">
                <a:alpha val="50000"/>
              </a:srgbClr>
            </a:solidFill>
            <a:tailEnd type="stealth"/>
          </a:ln>
        </p:spPr>
        <p:style>
          <a:lnRef idx="2">
            <a:schemeClr val="accent1"/>
          </a:lnRef>
          <a:fillRef idx="0">
            <a:schemeClr val="accent1"/>
          </a:fillRef>
          <a:effectRef idx="1">
            <a:schemeClr val="accent1"/>
          </a:effectRef>
          <a:fontRef idx="minor">
            <a:schemeClr val="tx1"/>
          </a:fontRef>
        </p:style>
      </p:cxnSp>
      <p:pic>
        <p:nvPicPr>
          <p:cNvPr id="4" name="Picture 3" descr="veritas.tiff"/>
          <p:cNvPicPr>
            <a:picLocks noChangeAspect="1"/>
          </p:cNvPicPr>
          <p:nvPr/>
        </p:nvPicPr>
        <p:blipFill>
          <a:blip r:embed="rId3">
            <a:alphaModFix amt="8000"/>
            <a:extLst>
              <a:ext uri="{28A0092B-C50C-407E-A947-70E740481C1C}">
                <a14:useLocalDpi xmlns:a14="http://schemas.microsoft.com/office/drawing/2010/main" val="0"/>
              </a:ext>
            </a:extLst>
          </a:blip>
          <a:stretch>
            <a:fillRect/>
          </a:stretch>
        </p:blipFill>
        <p:spPr>
          <a:xfrm>
            <a:off x="174954" y="243454"/>
            <a:ext cx="1834837" cy="2163007"/>
          </a:xfrm>
          <a:prstGeom prst="rect">
            <a:avLst/>
          </a:prstGeom>
        </p:spPr>
      </p:pic>
      <p:sp>
        <p:nvSpPr>
          <p:cNvPr id="5" name="Rounded Rectangle 4"/>
          <p:cNvSpPr/>
          <p:nvPr/>
        </p:nvSpPr>
        <p:spPr>
          <a:xfrm>
            <a:off x="-183800" y="887618"/>
            <a:ext cx="2577557" cy="794165"/>
          </a:xfrm>
          <a:prstGeom prst="roundRect">
            <a:avLst>
              <a:gd name="adj" fmla="val 6828"/>
            </a:avLst>
          </a:prstGeom>
          <a:solidFill>
            <a:srgbClr val="8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316703" y="957058"/>
            <a:ext cx="1541582" cy="400110"/>
          </a:xfrm>
          <a:prstGeom prst="rect">
            <a:avLst/>
          </a:prstGeom>
          <a:noFill/>
        </p:spPr>
        <p:txBody>
          <a:bodyPr wrap="square" rtlCol="0">
            <a:spAutoFit/>
          </a:bodyPr>
          <a:lstStyle/>
          <a:p>
            <a:pPr algn="ctr"/>
            <a:r>
              <a:rPr lang="en-US" sz="2000" dirty="0" smtClean="0">
                <a:solidFill>
                  <a:schemeClr val="bg1"/>
                </a:solidFill>
                <a:latin typeface="Anziano Pro Regular"/>
                <a:cs typeface="Anziano Pro Regular"/>
              </a:rPr>
              <a:t>Open Access</a:t>
            </a:r>
            <a:endParaRPr lang="en-US" sz="2000" dirty="0">
              <a:solidFill>
                <a:schemeClr val="bg1"/>
              </a:solidFill>
              <a:latin typeface="Anziano Pro Regular"/>
              <a:cs typeface="Anziano Pro Regular"/>
            </a:endParaRPr>
          </a:p>
        </p:txBody>
      </p:sp>
      <p:pic>
        <p:nvPicPr>
          <p:cNvPr id="17" name="Picture 16"/>
          <p:cNvPicPr>
            <a:picLocks noChangeAspect="1"/>
          </p:cNvPicPr>
          <p:nvPr/>
        </p:nvPicPr>
        <p:blipFill>
          <a:blip r:embed="rId4"/>
          <a:stretch>
            <a:fillRect/>
          </a:stretch>
        </p:blipFill>
        <p:spPr>
          <a:xfrm>
            <a:off x="316703" y="2657503"/>
            <a:ext cx="996736" cy="996736"/>
          </a:xfrm>
          <a:prstGeom prst="rect">
            <a:avLst/>
          </a:prstGeom>
          <a:ln>
            <a:solidFill>
              <a:schemeClr val="tx1">
                <a:lumMod val="50000"/>
                <a:lumOff val="50000"/>
              </a:schemeClr>
            </a:solidFill>
          </a:ln>
        </p:spPr>
      </p:pic>
      <p:sp>
        <p:nvSpPr>
          <p:cNvPr id="18" name="TextBox 17"/>
          <p:cNvSpPr txBox="1"/>
          <p:nvPr/>
        </p:nvSpPr>
        <p:spPr>
          <a:xfrm>
            <a:off x="2212586" y="2657503"/>
            <a:ext cx="4346592" cy="830997"/>
          </a:xfrm>
          <a:prstGeom prst="rect">
            <a:avLst/>
          </a:prstGeom>
          <a:noFill/>
        </p:spPr>
        <p:txBody>
          <a:bodyPr wrap="square" rtlCol="0">
            <a:spAutoFit/>
          </a:bodyPr>
          <a:lstStyle/>
          <a:p>
            <a:r>
              <a:rPr lang="en-US" sz="1600" dirty="0" smtClean="0">
                <a:solidFill>
                  <a:srgbClr val="800000"/>
                </a:solidFill>
                <a:latin typeface="BentonSans Regular"/>
                <a:cs typeface="BentonSans Regular"/>
              </a:rPr>
              <a:t>Open access (OA) literature </a:t>
            </a:r>
            <a:r>
              <a:rPr lang="en-US" sz="1600" dirty="0" smtClean="0">
                <a:solidFill>
                  <a:schemeClr val="tx1">
                    <a:lumMod val="65000"/>
                    <a:lumOff val="35000"/>
                  </a:schemeClr>
                </a:solidFill>
                <a:latin typeface="BentonSans Regular"/>
                <a:cs typeface="BentonSans Regular"/>
              </a:rPr>
              <a:t>is digital, online, free of charge, and free of most copyright and licensing restrictions. </a:t>
            </a:r>
            <a:endParaRPr lang="en-US" dirty="0" smtClean="0">
              <a:solidFill>
                <a:schemeClr val="tx1">
                  <a:lumMod val="65000"/>
                  <a:lumOff val="35000"/>
                </a:schemeClr>
              </a:solidFill>
              <a:latin typeface="BentonSans Regular"/>
              <a:cs typeface="BentonSans Regular"/>
            </a:endParaRPr>
          </a:p>
        </p:txBody>
      </p:sp>
      <p:sp>
        <p:nvSpPr>
          <p:cNvPr id="19" name="TextBox 18"/>
          <p:cNvSpPr txBox="1"/>
          <p:nvPr/>
        </p:nvSpPr>
        <p:spPr>
          <a:xfrm>
            <a:off x="2720586" y="3985666"/>
            <a:ext cx="5258002" cy="830997"/>
          </a:xfrm>
          <a:prstGeom prst="rect">
            <a:avLst/>
          </a:prstGeom>
          <a:noFill/>
        </p:spPr>
        <p:txBody>
          <a:bodyPr wrap="square" rtlCol="0">
            <a:spAutoFit/>
          </a:bodyPr>
          <a:lstStyle/>
          <a:p>
            <a:r>
              <a:rPr lang="en-US" sz="1600" dirty="0" smtClean="0">
                <a:solidFill>
                  <a:srgbClr val="800000"/>
                </a:solidFill>
                <a:latin typeface="BentonSans Regular"/>
                <a:cs typeface="BentonSans Regular"/>
              </a:rPr>
              <a:t>The basic idea of OA is simple: </a:t>
            </a:r>
            <a:r>
              <a:rPr lang="en-US" sz="1600" dirty="0" smtClean="0">
                <a:solidFill>
                  <a:schemeClr val="tx1">
                    <a:lumMod val="65000"/>
                    <a:lumOff val="35000"/>
                  </a:schemeClr>
                </a:solidFill>
                <a:latin typeface="BentonSans Regular"/>
                <a:cs typeface="BentonSans Regular"/>
              </a:rPr>
              <a:t>make research literature available online without price barriers and without most permission barriers. </a:t>
            </a:r>
            <a:endParaRPr lang="en-US" dirty="0" smtClean="0">
              <a:solidFill>
                <a:schemeClr val="tx1">
                  <a:lumMod val="65000"/>
                  <a:lumOff val="35000"/>
                </a:schemeClr>
              </a:solidFill>
              <a:latin typeface="BentonSans Regular"/>
              <a:cs typeface="BentonSans Regular"/>
            </a:endParaRPr>
          </a:p>
        </p:txBody>
      </p:sp>
      <p:sp>
        <p:nvSpPr>
          <p:cNvPr id="20" name="TextBox 19"/>
          <p:cNvSpPr txBox="1"/>
          <p:nvPr/>
        </p:nvSpPr>
        <p:spPr>
          <a:xfrm>
            <a:off x="557103" y="5392133"/>
            <a:ext cx="5258002" cy="1077218"/>
          </a:xfrm>
          <a:prstGeom prst="rect">
            <a:avLst/>
          </a:prstGeom>
          <a:noFill/>
        </p:spPr>
        <p:txBody>
          <a:bodyPr wrap="square" rtlCol="0">
            <a:spAutoFit/>
          </a:bodyPr>
          <a:lstStyle/>
          <a:p>
            <a:r>
              <a:rPr lang="en-US" sz="1600" dirty="0" smtClean="0">
                <a:solidFill>
                  <a:schemeClr val="tx1">
                    <a:lumMod val="65000"/>
                    <a:lumOff val="35000"/>
                  </a:schemeClr>
                </a:solidFill>
                <a:latin typeface="BentonSans Regular"/>
                <a:cs typeface="BentonSans Regular"/>
              </a:rPr>
              <a:t>[It is] the academic custom to </a:t>
            </a:r>
            <a:r>
              <a:rPr lang="en-US" sz="1600" dirty="0" smtClean="0">
                <a:solidFill>
                  <a:srgbClr val="800000"/>
                </a:solidFill>
                <a:latin typeface="BentonSans Regular"/>
                <a:cs typeface="BentonSans Regular"/>
              </a:rPr>
              <a:t>write research articles for impact rather than money</a:t>
            </a:r>
            <a:r>
              <a:rPr lang="en-US" sz="1600" dirty="0" smtClean="0">
                <a:solidFill>
                  <a:schemeClr val="tx1">
                    <a:lumMod val="65000"/>
                    <a:lumOff val="35000"/>
                  </a:schemeClr>
                </a:solidFill>
                <a:latin typeface="BentonSans Regular"/>
                <a:cs typeface="BentonSans Regular"/>
              </a:rPr>
              <a:t>… [OA] supports academic freedom and the kinds of serious inquiry that advance knowledge.   </a:t>
            </a:r>
            <a:endParaRPr lang="en-US" dirty="0" smtClean="0">
              <a:solidFill>
                <a:schemeClr val="tx1">
                  <a:lumMod val="65000"/>
                  <a:lumOff val="35000"/>
                </a:schemeClr>
              </a:solidFill>
              <a:latin typeface="BentonSans Regular"/>
              <a:cs typeface="BentonSans Regular"/>
            </a:endParaRPr>
          </a:p>
        </p:txBody>
      </p:sp>
      <p:cxnSp>
        <p:nvCxnSpPr>
          <p:cNvPr id="21" name="Straight Arrow Connector 20"/>
          <p:cNvCxnSpPr/>
          <p:nvPr/>
        </p:nvCxnSpPr>
        <p:spPr>
          <a:xfrm>
            <a:off x="770560" y="3652254"/>
            <a:ext cx="0" cy="1737894"/>
          </a:xfrm>
          <a:prstGeom prst="straightConnector1">
            <a:avLst/>
          </a:prstGeom>
          <a:ln w="50800" cmpd="sng">
            <a:solidFill>
              <a:srgbClr val="800000">
                <a:alpha val="50000"/>
              </a:srgbClr>
            </a:solidFill>
            <a:tailEnd type="stealth"/>
          </a:ln>
        </p:spPr>
        <p:style>
          <a:lnRef idx="2">
            <a:schemeClr val="accent1"/>
          </a:lnRef>
          <a:fillRef idx="0">
            <a:schemeClr val="accent1"/>
          </a:fillRef>
          <a:effectRef idx="1">
            <a:schemeClr val="accent1"/>
          </a:effectRef>
          <a:fontRef idx="minor">
            <a:schemeClr val="tx1"/>
          </a:fontRef>
        </p:style>
      </p:cxnSp>
      <p:sp>
        <p:nvSpPr>
          <p:cNvPr id="22" name="Rectangle 21"/>
          <p:cNvSpPr/>
          <p:nvPr/>
        </p:nvSpPr>
        <p:spPr>
          <a:xfrm>
            <a:off x="0" y="0"/>
            <a:ext cx="9144000" cy="6858000"/>
          </a:xfrm>
          <a:prstGeom prst="rect">
            <a:avLst/>
          </a:prstGeom>
          <a:noFill/>
          <a:ln w="12700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3" name="Picture 22"/>
          <p:cNvPicPr>
            <a:picLocks noChangeAspect="1"/>
          </p:cNvPicPr>
          <p:nvPr/>
        </p:nvPicPr>
        <p:blipFill>
          <a:blip r:embed="rId5"/>
          <a:stretch>
            <a:fillRect/>
          </a:stretch>
        </p:blipFill>
        <p:spPr>
          <a:xfrm>
            <a:off x="8532688" y="156098"/>
            <a:ext cx="468588" cy="731520"/>
          </a:xfrm>
          <a:prstGeom prst="rect">
            <a:avLst/>
          </a:prstGeom>
        </p:spPr>
      </p:pic>
    </p:spTree>
    <p:extLst>
      <p:ext uri="{BB962C8B-B14F-4D97-AF65-F5344CB8AC3E}">
        <p14:creationId xmlns:p14="http://schemas.microsoft.com/office/powerpoint/2010/main" val="1892376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9144000" cy="6858000"/>
          </a:xfrm>
          <a:prstGeom prst="rect">
            <a:avLst/>
          </a:prstGeom>
          <a:noFill/>
          <a:ln w="12700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extBox 3"/>
          <p:cNvSpPr txBox="1"/>
          <p:nvPr/>
        </p:nvSpPr>
        <p:spPr>
          <a:xfrm>
            <a:off x="1562100" y="1721762"/>
            <a:ext cx="3924300" cy="584776"/>
          </a:xfrm>
          <a:prstGeom prst="rect">
            <a:avLst/>
          </a:prstGeom>
          <a:noFill/>
        </p:spPr>
        <p:txBody>
          <a:bodyPr wrap="square" rtlCol="0">
            <a:spAutoFit/>
          </a:bodyPr>
          <a:lstStyle/>
          <a:p>
            <a:pPr algn="r"/>
            <a:r>
              <a:rPr lang="en-US" sz="3200" dirty="0" smtClean="0">
                <a:solidFill>
                  <a:srgbClr val="800000"/>
                </a:solidFill>
                <a:latin typeface="Anziano Pro Regular"/>
                <a:cs typeface="Anziano Pro Regular"/>
              </a:rPr>
              <a:t>How did this start?</a:t>
            </a:r>
          </a:p>
        </p:txBody>
      </p:sp>
      <p:pic>
        <p:nvPicPr>
          <p:cNvPr id="5" name="Picture 4" descr="veritas.tiff"/>
          <p:cNvPicPr>
            <a:picLocks noChangeAspect="1"/>
          </p:cNvPicPr>
          <p:nvPr/>
        </p:nvPicPr>
        <p:blipFill>
          <a:blip r:embed="rId3">
            <a:alphaModFix amt="8000"/>
            <a:extLst>
              <a:ext uri="{28A0092B-C50C-407E-A947-70E740481C1C}">
                <a14:useLocalDpi xmlns:a14="http://schemas.microsoft.com/office/drawing/2010/main" val="0"/>
              </a:ext>
            </a:extLst>
          </a:blip>
          <a:stretch>
            <a:fillRect/>
          </a:stretch>
        </p:blipFill>
        <p:spPr>
          <a:xfrm>
            <a:off x="174954" y="243454"/>
            <a:ext cx="1834837" cy="2163007"/>
          </a:xfrm>
          <a:prstGeom prst="rect">
            <a:avLst/>
          </a:prstGeom>
        </p:spPr>
      </p:pic>
      <p:sp>
        <p:nvSpPr>
          <p:cNvPr id="6" name="Rounded Rectangle 5"/>
          <p:cNvSpPr/>
          <p:nvPr/>
        </p:nvSpPr>
        <p:spPr>
          <a:xfrm>
            <a:off x="-183800" y="887618"/>
            <a:ext cx="2577557" cy="616421"/>
          </a:xfrm>
          <a:prstGeom prst="roundRect">
            <a:avLst>
              <a:gd name="adj" fmla="val 6828"/>
            </a:avLst>
          </a:prstGeom>
          <a:solidFill>
            <a:srgbClr val="8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p:cNvSpPr txBox="1"/>
          <p:nvPr/>
        </p:nvSpPr>
        <p:spPr>
          <a:xfrm>
            <a:off x="316703" y="957058"/>
            <a:ext cx="1541582" cy="400110"/>
          </a:xfrm>
          <a:prstGeom prst="rect">
            <a:avLst/>
          </a:prstGeom>
          <a:noFill/>
        </p:spPr>
        <p:txBody>
          <a:bodyPr wrap="square" rtlCol="0">
            <a:spAutoFit/>
          </a:bodyPr>
          <a:lstStyle/>
          <a:p>
            <a:pPr algn="ctr"/>
            <a:r>
              <a:rPr lang="en-US" sz="2000" dirty="0" smtClean="0">
                <a:solidFill>
                  <a:schemeClr val="bg1"/>
                </a:solidFill>
                <a:latin typeface="Anziano Pro Regular"/>
                <a:cs typeface="Anziano Pro Regular"/>
              </a:rPr>
              <a:t>OSC</a:t>
            </a:r>
            <a:endParaRPr lang="en-US" sz="2000" dirty="0">
              <a:solidFill>
                <a:schemeClr val="bg1"/>
              </a:solidFill>
              <a:latin typeface="Anziano Pro Regular"/>
              <a:cs typeface="Anziano Pro Regular"/>
            </a:endParaRPr>
          </a:p>
        </p:txBody>
      </p:sp>
      <p:cxnSp>
        <p:nvCxnSpPr>
          <p:cNvPr id="13" name="Straight Connector 12"/>
          <p:cNvCxnSpPr/>
          <p:nvPr/>
        </p:nvCxnSpPr>
        <p:spPr>
          <a:xfrm flipH="1">
            <a:off x="174954" y="2787880"/>
            <a:ext cx="5609103" cy="0"/>
          </a:xfrm>
          <a:prstGeom prst="line">
            <a:avLst/>
          </a:prstGeom>
          <a:ln w="12700" cmpd="sng">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8" name="Rectangle 17"/>
          <p:cNvSpPr/>
          <p:nvPr/>
        </p:nvSpPr>
        <p:spPr>
          <a:xfrm>
            <a:off x="316703" y="3094335"/>
            <a:ext cx="8497097" cy="1754327"/>
          </a:xfrm>
          <a:prstGeom prst="rect">
            <a:avLst/>
          </a:prstGeom>
        </p:spPr>
        <p:txBody>
          <a:bodyPr wrap="square">
            <a:spAutoFit/>
          </a:bodyPr>
          <a:lstStyle/>
          <a:p>
            <a:pPr marL="625056">
              <a:defRPr/>
            </a:pPr>
            <a:r>
              <a:rPr lang="en-US" sz="3600" dirty="0"/>
              <a:t>Concern about publishing model.</a:t>
            </a:r>
          </a:p>
          <a:p>
            <a:pPr marL="625056">
              <a:defRPr/>
            </a:pPr>
            <a:r>
              <a:rPr lang="en-US" sz="3600" dirty="0"/>
              <a:t>Movement among faculty.</a:t>
            </a:r>
          </a:p>
          <a:p>
            <a:pPr marL="625056">
              <a:defRPr/>
            </a:pPr>
            <a:r>
              <a:rPr lang="en-US" sz="3600" dirty="0"/>
              <a:t>Collaboration and cooperation.</a:t>
            </a:r>
          </a:p>
        </p:txBody>
      </p:sp>
      <p:pic>
        <p:nvPicPr>
          <p:cNvPr id="9" name="Picture 8"/>
          <p:cNvPicPr>
            <a:picLocks noChangeAspect="1"/>
          </p:cNvPicPr>
          <p:nvPr/>
        </p:nvPicPr>
        <p:blipFill>
          <a:blip r:embed="rId4"/>
          <a:stretch>
            <a:fillRect/>
          </a:stretch>
        </p:blipFill>
        <p:spPr>
          <a:xfrm>
            <a:off x="8524478" y="1133143"/>
            <a:ext cx="472965" cy="548640"/>
          </a:xfrm>
          <a:prstGeom prst="rect">
            <a:avLst/>
          </a:prstGeom>
        </p:spPr>
      </p:pic>
      <p:pic>
        <p:nvPicPr>
          <p:cNvPr id="10" name="Picture 9"/>
          <p:cNvPicPr>
            <a:picLocks noChangeAspect="1"/>
          </p:cNvPicPr>
          <p:nvPr/>
        </p:nvPicPr>
        <p:blipFill>
          <a:blip r:embed="rId5"/>
          <a:stretch>
            <a:fillRect/>
          </a:stretch>
        </p:blipFill>
        <p:spPr>
          <a:xfrm>
            <a:off x="8532688" y="156098"/>
            <a:ext cx="468588" cy="731520"/>
          </a:xfrm>
          <a:prstGeom prst="rect">
            <a:avLst/>
          </a:prstGeom>
        </p:spPr>
      </p:pic>
      <p:pic>
        <p:nvPicPr>
          <p:cNvPr id="11" name="Picture 10"/>
          <p:cNvPicPr>
            <a:picLocks noChangeAspect="1"/>
          </p:cNvPicPr>
          <p:nvPr/>
        </p:nvPicPr>
        <p:blipFill>
          <a:blip r:embed="rId6"/>
          <a:stretch>
            <a:fillRect/>
          </a:stretch>
        </p:blipFill>
        <p:spPr>
          <a:xfrm>
            <a:off x="8517506" y="5392133"/>
            <a:ext cx="461305" cy="548640"/>
          </a:xfrm>
          <a:prstGeom prst="rect">
            <a:avLst/>
          </a:prstGeom>
        </p:spPr>
      </p:pic>
      <p:pic>
        <p:nvPicPr>
          <p:cNvPr id="12" name="Picture 11"/>
          <p:cNvPicPr>
            <a:picLocks/>
          </p:cNvPicPr>
          <p:nvPr/>
        </p:nvPicPr>
        <p:blipFill>
          <a:blip r:embed="rId7"/>
          <a:stretch>
            <a:fillRect/>
          </a:stretch>
        </p:blipFill>
        <p:spPr>
          <a:xfrm>
            <a:off x="8503323" y="4660126"/>
            <a:ext cx="475488" cy="548640"/>
          </a:xfrm>
          <a:prstGeom prst="rect">
            <a:avLst/>
          </a:prstGeom>
        </p:spPr>
      </p:pic>
      <p:pic>
        <p:nvPicPr>
          <p:cNvPr id="14" name="Picture 13"/>
          <p:cNvPicPr>
            <a:picLocks noChangeAspect="1"/>
          </p:cNvPicPr>
          <p:nvPr/>
        </p:nvPicPr>
        <p:blipFill>
          <a:blip r:embed="rId8"/>
          <a:stretch>
            <a:fillRect/>
          </a:stretch>
        </p:blipFill>
        <p:spPr>
          <a:xfrm>
            <a:off x="8463864" y="2561511"/>
            <a:ext cx="594360" cy="594360"/>
          </a:xfrm>
          <a:prstGeom prst="rect">
            <a:avLst/>
          </a:prstGeom>
        </p:spPr>
      </p:pic>
      <p:pic>
        <p:nvPicPr>
          <p:cNvPr id="15" name="Picture 14"/>
          <p:cNvPicPr>
            <a:picLocks noChangeAspect="1"/>
          </p:cNvPicPr>
          <p:nvPr/>
        </p:nvPicPr>
        <p:blipFill>
          <a:blip r:embed="rId9"/>
          <a:stretch>
            <a:fillRect/>
          </a:stretch>
        </p:blipFill>
        <p:spPr>
          <a:xfrm>
            <a:off x="8524478" y="3295540"/>
            <a:ext cx="450975" cy="526861"/>
          </a:xfrm>
          <a:prstGeom prst="rect">
            <a:avLst/>
          </a:prstGeom>
        </p:spPr>
      </p:pic>
      <p:pic>
        <p:nvPicPr>
          <p:cNvPr id="16" name="Picture 15"/>
          <p:cNvPicPr>
            <a:picLocks noChangeAspect="1"/>
          </p:cNvPicPr>
          <p:nvPr/>
        </p:nvPicPr>
        <p:blipFill>
          <a:blip r:embed="rId10"/>
          <a:stretch>
            <a:fillRect/>
          </a:stretch>
        </p:blipFill>
        <p:spPr>
          <a:xfrm>
            <a:off x="8517506" y="1839262"/>
            <a:ext cx="479937" cy="567199"/>
          </a:xfrm>
          <a:prstGeom prst="rect">
            <a:avLst/>
          </a:prstGeom>
        </p:spPr>
      </p:pic>
      <p:pic>
        <p:nvPicPr>
          <p:cNvPr id="17" name="Picture 16"/>
          <p:cNvPicPr>
            <a:picLocks noChangeAspect="1"/>
          </p:cNvPicPr>
          <p:nvPr/>
        </p:nvPicPr>
        <p:blipFill>
          <a:blip r:embed="rId11"/>
          <a:stretch>
            <a:fillRect/>
          </a:stretch>
        </p:blipFill>
        <p:spPr>
          <a:xfrm>
            <a:off x="8533533" y="6130003"/>
            <a:ext cx="452250" cy="534477"/>
          </a:xfrm>
          <a:prstGeom prst="rect">
            <a:avLst/>
          </a:prstGeom>
        </p:spPr>
      </p:pic>
      <p:pic>
        <p:nvPicPr>
          <p:cNvPr id="19" name="Picture 18"/>
          <p:cNvPicPr>
            <a:picLocks noChangeAspect="1"/>
          </p:cNvPicPr>
          <p:nvPr/>
        </p:nvPicPr>
        <p:blipFill>
          <a:blip r:embed="rId12"/>
          <a:stretch>
            <a:fillRect/>
          </a:stretch>
        </p:blipFill>
        <p:spPr>
          <a:xfrm>
            <a:off x="8529718" y="3975101"/>
            <a:ext cx="447010" cy="546100"/>
          </a:xfrm>
          <a:prstGeom prst="rect">
            <a:avLst/>
          </a:prstGeom>
        </p:spPr>
      </p:pic>
      <p:cxnSp>
        <p:nvCxnSpPr>
          <p:cNvPr id="20" name="Straight Connector 19"/>
          <p:cNvCxnSpPr/>
          <p:nvPr/>
        </p:nvCxnSpPr>
        <p:spPr>
          <a:xfrm>
            <a:off x="8214894" y="156098"/>
            <a:ext cx="0" cy="6508382"/>
          </a:xfrm>
          <a:prstGeom prst="line">
            <a:avLst/>
          </a:prstGeom>
          <a:ln w="12700" cmpd="sng">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04168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Arrow Connector 1"/>
          <p:cNvCxnSpPr/>
          <p:nvPr/>
        </p:nvCxnSpPr>
        <p:spPr>
          <a:xfrm>
            <a:off x="1016000" y="3302000"/>
            <a:ext cx="2604790" cy="901989"/>
          </a:xfrm>
          <a:prstGeom prst="straightConnector1">
            <a:avLst/>
          </a:prstGeom>
          <a:ln w="50800" cmpd="sng">
            <a:solidFill>
              <a:srgbClr val="800000">
                <a:alpha val="50000"/>
              </a:srgbClr>
            </a:solidFill>
            <a:tailEnd type="stealth"/>
          </a:ln>
        </p:spPr>
        <p:style>
          <a:lnRef idx="2">
            <a:schemeClr val="accent1"/>
          </a:lnRef>
          <a:fillRef idx="0">
            <a:schemeClr val="accent1"/>
          </a:fillRef>
          <a:effectRef idx="1">
            <a:schemeClr val="accent1"/>
          </a:effectRef>
          <a:fontRef idx="minor">
            <a:schemeClr val="tx1"/>
          </a:fontRef>
        </p:style>
      </p:cxnSp>
      <p:cxnSp>
        <p:nvCxnSpPr>
          <p:cNvPr id="3" name="Straight Arrow Connector 2"/>
          <p:cNvCxnSpPr/>
          <p:nvPr/>
        </p:nvCxnSpPr>
        <p:spPr>
          <a:xfrm>
            <a:off x="1003300" y="2839947"/>
            <a:ext cx="3571486" cy="0"/>
          </a:xfrm>
          <a:prstGeom prst="straightConnector1">
            <a:avLst/>
          </a:prstGeom>
          <a:ln w="50800" cmpd="sng">
            <a:solidFill>
              <a:srgbClr val="800000">
                <a:alpha val="50000"/>
              </a:srgbClr>
            </a:solidFill>
            <a:tailEnd type="stealth"/>
          </a:ln>
        </p:spPr>
        <p:style>
          <a:lnRef idx="2">
            <a:schemeClr val="accent1"/>
          </a:lnRef>
          <a:fillRef idx="0">
            <a:schemeClr val="accent1"/>
          </a:fillRef>
          <a:effectRef idx="1">
            <a:schemeClr val="accent1"/>
          </a:effectRef>
          <a:fontRef idx="minor">
            <a:schemeClr val="tx1"/>
          </a:fontRef>
        </p:style>
      </p:cxnSp>
      <p:pic>
        <p:nvPicPr>
          <p:cNvPr id="4" name="Picture 3" descr="veritas.tiff"/>
          <p:cNvPicPr>
            <a:picLocks noChangeAspect="1"/>
          </p:cNvPicPr>
          <p:nvPr/>
        </p:nvPicPr>
        <p:blipFill>
          <a:blip r:embed="rId3">
            <a:alphaModFix amt="8000"/>
            <a:extLst>
              <a:ext uri="{28A0092B-C50C-407E-A947-70E740481C1C}">
                <a14:useLocalDpi xmlns:a14="http://schemas.microsoft.com/office/drawing/2010/main" val="0"/>
              </a:ext>
            </a:extLst>
          </a:blip>
          <a:stretch>
            <a:fillRect/>
          </a:stretch>
        </p:blipFill>
        <p:spPr>
          <a:xfrm>
            <a:off x="174954" y="243454"/>
            <a:ext cx="1834837" cy="2163007"/>
          </a:xfrm>
          <a:prstGeom prst="rect">
            <a:avLst/>
          </a:prstGeom>
        </p:spPr>
      </p:pic>
      <p:sp>
        <p:nvSpPr>
          <p:cNvPr id="5" name="Rounded Rectangle 4"/>
          <p:cNvSpPr/>
          <p:nvPr/>
        </p:nvSpPr>
        <p:spPr>
          <a:xfrm>
            <a:off x="-183800" y="887618"/>
            <a:ext cx="2577557" cy="794165"/>
          </a:xfrm>
          <a:prstGeom prst="roundRect">
            <a:avLst>
              <a:gd name="adj" fmla="val 6828"/>
            </a:avLst>
          </a:prstGeom>
          <a:solidFill>
            <a:srgbClr val="8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316703" y="957058"/>
            <a:ext cx="1541582" cy="400110"/>
          </a:xfrm>
          <a:prstGeom prst="rect">
            <a:avLst/>
          </a:prstGeom>
          <a:noFill/>
        </p:spPr>
        <p:txBody>
          <a:bodyPr wrap="square" rtlCol="0">
            <a:spAutoFit/>
          </a:bodyPr>
          <a:lstStyle/>
          <a:p>
            <a:pPr algn="ctr"/>
            <a:r>
              <a:rPr lang="en-US" sz="2000" dirty="0" smtClean="0">
                <a:solidFill>
                  <a:schemeClr val="bg1"/>
                </a:solidFill>
                <a:latin typeface="Anziano Pro Regular"/>
                <a:cs typeface="Anziano Pro Regular"/>
              </a:rPr>
              <a:t>Open Access</a:t>
            </a:r>
            <a:endParaRPr lang="en-US" sz="2000" dirty="0">
              <a:solidFill>
                <a:schemeClr val="bg1"/>
              </a:solidFill>
              <a:latin typeface="Anziano Pro Regular"/>
              <a:cs typeface="Anziano Pro Regular"/>
            </a:endParaRPr>
          </a:p>
        </p:txBody>
      </p:sp>
      <p:sp>
        <p:nvSpPr>
          <p:cNvPr id="18" name="TextBox 17"/>
          <p:cNvSpPr txBox="1"/>
          <p:nvPr/>
        </p:nvSpPr>
        <p:spPr>
          <a:xfrm>
            <a:off x="4574786" y="2530970"/>
            <a:ext cx="2918214" cy="646331"/>
          </a:xfrm>
          <a:prstGeom prst="rect">
            <a:avLst/>
          </a:prstGeom>
          <a:noFill/>
        </p:spPr>
        <p:txBody>
          <a:bodyPr wrap="square" rtlCol="0">
            <a:spAutoFit/>
          </a:bodyPr>
          <a:lstStyle/>
          <a:p>
            <a:r>
              <a:rPr lang="en-US" sz="3600" dirty="0" smtClean="0">
                <a:solidFill>
                  <a:srgbClr val="800000"/>
                </a:solidFill>
                <a:latin typeface="BentonSans Regular"/>
                <a:cs typeface="BentonSans Regular"/>
              </a:rPr>
              <a:t>Exposure</a:t>
            </a:r>
            <a:endParaRPr lang="en-US" sz="3600" dirty="0" smtClean="0">
              <a:solidFill>
                <a:schemeClr val="tx1">
                  <a:lumMod val="65000"/>
                  <a:lumOff val="35000"/>
                </a:schemeClr>
              </a:solidFill>
              <a:latin typeface="BentonSans Regular"/>
              <a:cs typeface="BentonSans Regular"/>
            </a:endParaRPr>
          </a:p>
        </p:txBody>
      </p:sp>
      <p:sp>
        <p:nvSpPr>
          <p:cNvPr id="19" name="TextBox 18"/>
          <p:cNvSpPr txBox="1"/>
          <p:nvPr/>
        </p:nvSpPr>
        <p:spPr>
          <a:xfrm>
            <a:off x="3582690" y="3975101"/>
            <a:ext cx="2703809" cy="646331"/>
          </a:xfrm>
          <a:prstGeom prst="rect">
            <a:avLst/>
          </a:prstGeom>
          <a:noFill/>
        </p:spPr>
        <p:txBody>
          <a:bodyPr wrap="square" rtlCol="0">
            <a:spAutoFit/>
          </a:bodyPr>
          <a:lstStyle/>
          <a:p>
            <a:r>
              <a:rPr lang="en-US" sz="3600" dirty="0" smtClean="0">
                <a:solidFill>
                  <a:srgbClr val="800000"/>
                </a:solidFill>
                <a:latin typeface="BentonSans Regular"/>
                <a:cs typeface="BentonSans Regular"/>
              </a:rPr>
              <a:t>Audience</a:t>
            </a:r>
            <a:endParaRPr lang="en-US" sz="3600" dirty="0" smtClean="0">
              <a:solidFill>
                <a:schemeClr val="tx1">
                  <a:lumMod val="65000"/>
                  <a:lumOff val="35000"/>
                </a:schemeClr>
              </a:solidFill>
              <a:latin typeface="BentonSans Regular"/>
              <a:cs typeface="BentonSans Regular"/>
            </a:endParaRPr>
          </a:p>
        </p:txBody>
      </p:sp>
      <p:sp>
        <p:nvSpPr>
          <p:cNvPr id="20" name="TextBox 19"/>
          <p:cNvSpPr txBox="1"/>
          <p:nvPr/>
        </p:nvSpPr>
        <p:spPr>
          <a:xfrm>
            <a:off x="2393757" y="5422862"/>
            <a:ext cx="4197543" cy="646331"/>
          </a:xfrm>
          <a:prstGeom prst="rect">
            <a:avLst/>
          </a:prstGeom>
          <a:noFill/>
        </p:spPr>
        <p:txBody>
          <a:bodyPr wrap="square" rtlCol="0">
            <a:spAutoFit/>
          </a:bodyPr>
          <a:lstStyle/>
          <a:p>
            <a:r>
              <a:rPr lang="en-US" sz="3600" dirty="0" smtClean="0">
                <a:solidFill>
                  <a:srgbClr val="800000"/>
                </a:solidFill>
                <a:latin typeface="BentonSans Regular"/>
                <a:cs typeface="BentonSans Regular"/>
              </a:rPr>
              <a:t>Rights Retention</a:t>
            </a:r>
            <a:endParaRPr lang="en-US" sz="3600" dirty="0">
              <a:solidFill>
                <a:schemeClr val="tx1">
                  <a:lumMod val="65000"/>
                  <a:lumOff val="35000"/>
                </a:schemeClr>
              </a:solidFill>
              <a:latin typeface="BentonSans Regular"/>
              <a:cs typeface="BentonSans Regular"/>
            </a:endParaRPr>
          </a:p>
        </p:txBody>
      </p:sp>
      <p:cxnSp>
        <p:nvCxnSpPr>
          <p:cNvPr id="21" name="Straight Arrow Connector 20"/>
          <p:cNvCxnSpPr/>
          <p:nvPr/>
        </p:nvCxnSpPr>
        <p:spPr>
          <a:xfrm>
            <a:off x="749580" y="3463100"/>
            <a:ext cx="1644177" cy="1934362"/>
          </a:xfrm>
          <a:prstGeom prst="straightConnector1">
            <a:avLst/>
          </a:prstGeom>
          <a:ln w="50800" cmpd="sng">
            <a:solidFill>
              <a:srgbClr val="800000">
                <a:alpha val="50000"/>
              </a:srgbClr>
            </a:solidFill>
            <a:tailEnd type="stealth"/>
          </a:ln>
        </p:spPr>
        <p:style>
          <a:lnRef idx="2">
            <a:schemeClr val="accent1"/>
          </a:lnRef>
          <a:fillRef idx="0">
            <a:schemeClr val="accent1"/>
          </a:fillRef>
          <a:effectRef idx="1">
            <a:schemeClr val="accent1"/>
          </a:effectRef>
          <a:fontRef idx="minor">
            <a:schemeClr val="tx1"/>
          </a:fontRef>
        </p:style>
      </p:cxnSp>
      <p:sp>
        <p:nvSpPr>
          <p:cNvPr id="22" name="Rectangle 21"/>
          <p:cNvSpPr/>
          <p:nvPr/>
        </p:nvSpPr>
        <p:spPr>
          <a:xfrm>
            <a:off x="0" y="0"/>
            <a:ext cx="9144000" cy="6858000"/>
          </a:xfrm>
          <a:prstGeom prst="rect">
            <a:avLst/>
          </a:prstGeom>
          <a:noFill/>
          <a:ln w="12700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6" name="Picture 25"/>
          <p:cNvPicPr>
            <a:picLocks noChangeAspect="1"/>
          </p:cNvPicPr>
          <p:nvPr/>
        </p:nvPicPr>
        <p:blipFill>
          <a:blip r:embed="rId4"/>
          <a:stretch>
            <a:fillRect/>
          </a:stretch>
        </p:blipFill>
        <p:spPr>
          <a:xfrm>
            <a:off x="371437" y="2406461"/>
            <a:ext cx="692506" cy="1082039"/>
          </a:xfrm>
          <a:prstGeom prst="rect">
            <a:avLst/>
          </a:prstGeom>
        </p:spPr>
      </p:pic>
    </p:spTree>
    <p:extLst>
      <p:ext uri="{BB962C8B-B14F-4D97-AF65-F5344CB8AC3E}">
        <p14:creationId xmlns:p14="http://schemas.microsoft.com/office/powerpoint/2010/main" val="3537966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183800" y="887618"/>
            <a:ext cx="7575200" cy="2439782"/>
          </a:xfrm>
          <a:prstGeom prst="roundRect">
            <a:avLst>
              <a:gd name="adj" fmla="val 6828"/>
            </a:avLst>
          </a:prstGeom>
          <a:solidFill>
            <a:srgbClr val="8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316702" y="957058"/>
            <a:ext cx="5766597" cy="769441"/>
          </a:xfrm>
          <a:prstGeom prst="rect">
            <a:avLst/>
          </a:prstGeom>
          <a:noFill/>
        </p:spPr>
        <p:txBody>
          <a:bodyPr wrap="square" rtlCol="0">
            <a:spAutoFit/>
          </a:bodyPr>
          <a:lstStyle/>
          <a:p>
            <a:pPr algn="ctr"/>
            <a:r>
              <a:rPr lang="en-US" sz="4400" dirty="0" smtClean="0">
                <a:solidFill>
                  <a:schemeClr val="bg1"/>
                </a:solidFill>
                <a:latin typeface="Anziano Pro Regular"/>
                <a:cs typeface="Anziano Pro Regular"/>
              </a:rPr>
              <a:t>Exposure</a:t>
            </a:r>
            <a:endParaRPr lang="en-US" sz="4400" dirty="0">
              <a:solidFill>
                <a:schemeClr val="bg1"/>
              </a:solidFill>
              <a:latin typeface="Anziano Pro Regular"/>
              <a:cs typeface="Anziano Pro Regular"/>
            </a:endParaRPr>
          </a:p>
        </p:txBody>
      </p:sp>
      <p:sp>
        <p:nvSpPr>
          <p:cNvPr id="22" name="Rectangle 21"/>
          <p:cNvSpPr/>
          <p:nvPr/>
        </p:nvSpPr>
        <p:spPr>
          <a:xfrm>
            <a:off x="0" y="0"/>
            <a:ext cx="9144000" cy="6858000"/>
          </a:xfrm>
          <a:prstGeom prst="rect">
            <a:avLst/>
          </a:prstGeom>
          <a:noFill/>
          <a:ln w="12700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5" name="Straight Connector 24"/>
          <p:cNvCxnSpPr/>
          <p:nvPr/>
        </p:nvCxnSpPr>
        <p:spPr>
          <a:xfrm>
            <a:off x="656027" y="4199580"/>
            <a:ext cx="8193952" cy="54"/>
          </a:xfrm>
          <a:prstGeom prst="line">
            <a:avLst/>
          </a:prstGeom>
          <a:ln w="12700">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003258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183800" y="887618"/>
            <a:ext cx="2577557" cy="794165"/>
          </a:xfrm>
          <a:prstGeom prst="roundRect">
            <a:avLst>
              <a:gd name="adj" fmla="val 6828"/>
            </a:avLst>
          </a:prstGeom>
          <a:solidFill>
            <a:srgbClr val="8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316703" y="957058"/>
            <a:ext cx="1541582" cy="400110"/>
          </a:xfrm>
          <a:prstGeom prst="rect">
            <a:avLst/>
          </a:prstGeom>
          <a:noFill/>
        </p:spPr>
        <p:txBody>
          <a:bodyPr wrap="square" rtlCol="0">
            <a:spAutoFit/>
          </a:bodyPr>
          <a:lstStyle/>
          <a:p>
            <a:pPr algn="ctr"/>
            <a:r>
              <a:rPr lang="en-US" sz="2000" dirty="0" smtClean="0">
                <a:solidFill>
                  <a:schemeClr val="bg1"/>
                </a:solidFill>
                <a:latin typeface="Anziano Pro Regular"/>
                <a:cs typeface="Anziano Pro Regular"/>
              </a:rPr>
              <a:t>Exposure</a:t>
            </a:r>
            <a:endParaRPr lang="en-US" sz="2000" dirty="0">
              <a:solidFill>
                <a:schemeClr val="bg1"/>
              </a:solidFill>
              <a:latin typeface="Anziano Pro Regular"/>
              <a:cs typeface="Anziano Pro Regular"/>
            </a:endParaRPr>
          </a:p>
        </p:txBody>
      </p:sp>
      <p:sp>
        <p:nvSpPr>
          <p:cNvPr id="22" name="Rectangle 21"/>
          <p:cNvSpPr/>
          <p:nvPr/>
        </p:nvSpPr>
        <p:spPr>
          <a:xfrm>
            <a:off x="0" y="0"/>
            <a:ext cx="9144000" cy="6858000"/>
          </a:xfrm>
          <a:prstGeom prst="rect">
            <a:avLst/>
          </a:prstGeom>
          <a:noFill/>
          <a:ln w="12700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TextBox 15"/>
          <p:cNvSpPr txBox="1"/>
          <p:nvPr/>
        </p:nvSpPr>
        <p:spPr>
          <a:xfrm>
            <a:off x="174954" y="2530970"/>
            <a:ext cx="3723946" cy="646331"/>
          </a:xfrm>
          <a:prstGeom prst="rect">
            <a:avLst/>
          </a:prstGeom>
          <a:noFill/>
        </p:spPr>
        <p:txBody>
          <a:bodyPr wrap="square" rtlCol="0">
            <a:spAutoFit/>
          </a:bodyPr>
          <a:lstStyle/>
          <a:p>
            <a:r>
              <a:rPr lang="en-US" sz="3600" dirty="0" smtClean="0">
                <a:solidFill>
                  <a:srgbClr val="800000"/>
                </a:solidFill>
                <a:latin typeface="BentonSans Regular"/>
                <a:cs typeface="BentonSans Regular"/>
              </a:rPr>
              <a:t>Statistics don’t lie</a:t>
            </a:r>
            <a:endParaRPr lang="en-US" sz="3600" dirty="0" smtClean="0">
              <a:solidFill>
                <a:schemeClr val="tx1">
                  <a:lumMod val="65000"/>
                  <a:lumOff val="35000"/>
                </a:schemeClr>
              </a:solidFill>
              <a:latin typeface="BentonSans Regular"/>
              <a:cs typeface="BentonSans Regular"/>
            </a:endParaRPr>
          </a:p>
        </p:txBody>
      </p:sp>
      <p:sp>
        <p:nvSpPr>
          <p:cNvPr id="17" name="TextBox 16"/>
          <p:cNvSpPr txBox="1"/>
          <p:nvPr/>
        </p:nvSpPr>
        <p:spPr>
          <a:xfrm>
            <a:off x="3898900" y="2543670"/>
            <a:ext cx="5245100" cy="646331"/>
          </a:xfrm>
          <a:prstGeom prst="rect">
            <a:avLst/>
          </a:prstGeom>
          <a:noFill/>
        </p:spPr>
        <p:txBody>
          <a:bodyPr wrap="square" rtlCol="0">
            <a:spAutoFit/>
          </a:bodyPr>
          <a:lstStyle/>
          <a:p>
            <a:r>
              <a:rPr lang="en-US" sz="3600" dirty="0" smtClean="0">
                <a:solidFill>
                  <a:srgbClr val="800000"/>
                </a:solidFill>
                <a:latin typeface="BentonSans Regular"/>
                <a:cs typeface="BentonSans Regular"/>
              </a:rPr>
              <a:t>…unless they are wrong.</a:t>
            </a:r>
            <a:endParaRPr lang="en-US" sz="3600" dirty="0" smtClean="0">
              <a:solidFill>
                <a:schemeClr val="tx1">
                  <a:lumMod val="65000"/>
                  <a:lumOff val="35000"/>
                </a:schemeClr>
              </a:solidFill>
              <a:latin typeface="BentonSans Regular"/>
              <a:cs typeface="BentonSans Regular"/>
            </a:endParaRPr>
          </a:p>
        </p:txBody>
      </p:sp>
      <p:pic>
        <p:nvPicPr>
          <p:cNvPr id="8" name="Picture 7" descr="Screen Shot 2014-05-07 at 4.54.04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35547" y="3190001"/>
            <a:ext cx="5303453" cy="3068809"/>
          </a:xfrm>
          <a:prstGeom prst="rect">
            <a:avLst/>
          </a:prstGeom>
        </p:spPr>
      </p:pic>
    </p:spTree>
    <p:extLst>
      <p:ext uri="{BB962C8B-B14F-4D97-AF65-F5344CB8AC3E}">
        <p14:creationId xmlns:p14="http://schemas.microsoft.com/office/powerpoint/2010/main" val="461906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dissolve">
                                      <p:cBhvr>
                                        <p:cTn id="7" dur="3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183800" y="887618"/>
            <a:ext cx="2577557" cy="794165"/>
          </a:xfrm>
          <a:prstGeom prst="roundRect">
            <a:avLst>
              <a:gd name="adj" fmla="val 6828"/>
            </a:avLst>
          </a:prstGeom>
          <a:solidFill>
            <a:srgbClr val="8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316703" y="957058"/>
            <a:ext cx="1541582" cy="400110"/>
          </a:xfrm>
          <a:prstGeom prst="rect">
            <a:avLst/>
          </a:prstGeom>
          <a:noFill/>
        </p:spPr>
        <p:txBody>
          <a:bodyPr wrap="square" rtlCol="0">
            <a:spAutoFit/>
          </a:bodyPr>
          <a:lstStyle/>
          <a:p>
            <a:pPr algn="ctr"/>
            <a:r>
              <a:rPr lang="en-US" sz="2000" dirty="0" smtClean="0">
                <a:solidFill>
                  <a:schemeClr val="bg1"/>
                </a:solidFill>
                <a:latin typeface="Anziano Pro Regular"/>
                <a:cs typeface="Anziano Pro Regular"/>
              </a:rPr>
              <a:t>Exposure</a:t>
            </a:r>
            <a:endParaRPr lang="en-US" sz="2000" dirty="0">
              <a:solidFill>
                <a:schemeClr val="bg1"/>
              </a:solidFill>
              <a:latin typeface="Anziano Pro Regular"/>
              <a:cs typeface="Anziano Pro Regular"/>
            </a:endParaRPr>
          </a:p>
        </p:txBody>
      </p:sp>
      <p:sp>
        <p:nvSpPr>
          <p:cNvPr id="22" name="Rectangle 21"/>
          <p:cNvSpPr/>
          <p:nvPr/>
        </p:nvSpPr>
        <p:spPr>
          <a:xfrm>
            <a:off x="0" y="0"/>
            <a:ext cx="9144000" cy="6858000"/>
          </a:xfrm>
          <a:prstGeom prst="rect">
            <a:avLst/>
          </a:prstGeom>
          <a:noFill/>
          <a:ln w="12700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 name="Picture 1" descr="Screen Shot 2014-05-07 at 4.56.17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84500" y="1753356"/>
            <a:ext cx="6008593" cy="4647698"/>
          </a:xfrm>
          <a:prstGeom prst="rect">
            <a:avLst/>
          </a:prstGeom>
        </p:spPr>
      </p:pic>
      <p:sp>
        <p:nvSpPr>
          <p:cNvPr id="3" name="TextBox 2"/>
          <p:cNvSpPr txBox="1"/>
          <p:nvPr/>
        </p:nvSpPr>
        <p:spPr>
          <a:xfrm>
            <a:off x="428954" y="2997200"/>
            <a:ext cx="2314246" cy="1015663"/>
          </a:xfrm>
          <a:prstGeom prst="rect">
            <a:avLst/>
          </a:prstGeom>
          <a:noFill/>
        </p:spPr>
        <p:txBody>
          <a:bodyPr wrap="square" rtlCol="0">
            <a:spAutoFit/>
          </a:bodyPr>
          <a:lstStyle/>
          <a:p>
            <a:r>
              <a:rPr lang="en-US" sz="6000" dirty="0" smtClean="0">
                <a:solidFill>
                  <a:srgbClr val="800000"/>
                </a:solidFill>
                <a:latin typeface="BentonSans Regular"/>
                <a:cs typeface="BentonSans Regular"/>
              </a:rPr>
              <a:t>DASH</a:t>
            </a:r>
            <a:endParaRPr lang="en-US" sz="6000" dirty="0">
              <a:solidFill>
                <a:schemeClr val="tx1">
                  <a:lumMod val="65000"/>
                  <a:lumOff val="35000"/>
                </a:schemeClr>
              </a:solidFill>
              <a:latin typeface="BentonSans Regular"/>
              <a:cs typeface="BentonSans Regular"/>
            </a:endParaRPr>
          </a:p>
        </p:txBody>
      </p:sp>
    </p:spTree>
    <p:extLst>
      <p:ext uri="{BB962C8B-B14F-4D97-AF65-F5344CB8AC3E}">
        <p14:creationId xmlns:p14="http://schemas.microsoft.com/office/powerpoint/2010/main" val="37663708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183800" y="887618"/>
            <a:ext cx="2577557" cy="794165"/>
          </a:xfrm>
          <a:prstGeom prst="roundRect">
            <a:avLst>
              <a:gd name="adj" fmla="val 6828"/>
            </a:avLst>
          </a:prstGeom>
          <a:solidFill>
            <a:srgbClr val="8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316703" y="957058"/>
            <a:ext cx="1541582" cy="400110"/>
          </a:xfrm>
          <a:prstGeom prst="rect">
            <a:avLst/>
          </a:prstGeom>
          <a:noFill/>
        </p:spPr>
        <p:txBody>
          <a:bodyPr wrap="square" rtlCol="0">
            <a:spAutoFit/>
          </a:bodyPr>
          <a:lstStyle/>
          <a:p>
            <a:pPr algn="ctr"/>
            <a:r>
              <a:rPr lang="en-US" sz="2000" dirty="0" smtClean="0">
                <a:solidFill>
                  <a:schemeClr val="bg1"/>
                </a:solidFill>
                <a:latin typeface="Anziano Pro Regular"/>
                <a:cs typeface="Anziano Pro Regular"/>
              </a:rPr>
              <a:t>Exposure</a:t>
            </a:r>
            <a:endParaRPr lang="en-US" sz="2000" dirty="0">
              <a:solidFill>
                <a:schemeClr val="bg1"/>
              </a:solidFill>
              <a:latin typeface="Anziano Pro Regular"/>
              <a:cs typeface="Anziano Pro Regular"/>
            </a:endParaRPr>
          </a:p>
        </p:txBody>
      </p:sp>
      <p:sp>
        <p:nvSpPr>
          <p:cNvPr id="22" name="Rectangle 21"/>
          <p:cNvSpPr/>
          <p:nvPr/>
        </p:nvSpPr>
        <p:spPr>
          <a:xfrm>
            <a:off x="0" y="0"/>
            <a:ext cx="9144000" cy="6858000"/>
          </a:xfrm>
          <a:prstGeom prst="rect">
            <a:avLst/>
          </a:prstGeom>
          <a:noFill/>
          <a:ln w="12700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 name="Picture 1" descr="Screen Shot 2014-05-07 at 5.02.01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02176" y="1790700"/>
            <a:ext cx="6875123" cy="4356100"/>
          </a:xfrm>
          <a:prstGeom prst="rect">
            <a:avLst/>
          </a:prstGeom>
        </p:spPr>
      </p:pic>
    </p:spTree>
    <p:extLst>
      <p:ext uri="{BB962C8B-B14F-4D97-AF65-F5344CB8AC3E}">
        <p14:creationId xmlns:p14="http://schemas.microsoft.com/office/powerpoint/2010/main" val="1487421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183800" y="887618"/>
            <a:ext cx="2577557" cy="794165"/>
          </a:xfrm>
          <a:prstGeom prst="roundRect">
            <a:avLst>
              <a:gd name="adj" fmla="val 6828"/>
            </a:avLst>
          </a:prstGeom>
          <a:solidFill>
            <a:srgbClr val="8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316703" y="957058"/>
            <a:ext cx="1541582" cy="400110"/>
          </a:xfrm>
          <a:prstGeom prst="rect">
            <a:avLst/>
          </a:prstGeom>
          <a:noFill/>
        </p:spPr>
        <p:txBody>
          <a:bodyPr wrap="square" rtlCol="0">
            <a:spAutoFit/>
          </a:bodyPr>
          <a:lstStyle/>
          <a:p>
            <a:pPr algn="ctr"/>
            <a:r>
              <a:rPr lang="en-US" sz="2000" dirty="0" smtClean="0">
                <a:solidFill>
                  <a:schemeClr val="bg1"/>
                </a:solidFill>
                <a:latin typeface="Anziano Pro Regular"/>
                <a:cs typeface="Anziano Pro Regular"/>
              </a:rPr>
              <a:t>Exposure</a:t>
            </a:r>
            <a:endParaRPr lang="en-US" sz="2000" dirty="0">
              <a:solidFill>
                <a:schemeClr val="bg1"/>
              </a:solidFill>
              <a:latin typeface="Anziano Pro Regular"/>
              <a:cs typeface="Anziano Pro Regular"/>
            </a:endParaRPr>
          </a:p>
        </p:txBody>
      </p:sp>
      <p:sp>
        <p:nvSpPr>
          <p:cNvPr id="22" name="Rectangle 21"/>
          <p:cNvSpPr/>
          <p:nvPr/>
        </p:nvSpPr>
        <p:spPr>
          <a:xfrm>
            <a:off x="0" y="0"/>
            <a:ext cx="9144000" cy="6858000"/>
          </a:xfrm>
          <a:prstGeom prst="rect">
            <a:avLst/>
          </a:prstGeom>
          <a:noFill/>
          <a:ln w="12700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p:cNvSpPr txBox="1"/>
          <p:nvPr/>
        </p:nvSpPr>
        <p:spPr>
          <a:xfrm>
            <a:off x="2819399" y="1778000"/>
            <a:ext cx="5905501" cy="2308324"/>
          </a:xfrm>
          <a:prstGeom prst="rect">
            <a:avLst/>
          </a:prstGeom>
          <a:noFill/>
        </p:spPr>
        <p:txBody>
          <a:bodyPr wrap="square" rtlCol="0">
            <a:spAutoFit/>
          </a:bodyPr>
          <a:lstStyle/>
          <a:p>
            <a:pPr>
              <a:defRPr/>
            </a:pPr>
            <a:r>
              <a:rPr lang="ja-JP" altLang="en-US" dirty="0">
                <a:latin typeface="Arial"/>
              </a:rPr>
              <a:t>“</a:t>
            </a:r>
            <a:r>
              <a:rPr lang="en-US" dirty="0"/>
              <a:t>These figures are so bogus as to be unbelievable.  What is the point of sending out statistics that are clearly unrealistic? There is absolutely no way that my one article in the DASH system (an article published in the late 1980s) is generating downloads 326 times by 103 users in 22 countries.  It was of course a great article, my first!, but whatever methodology you are using to collect data on use of articles must be fundamentally flawed.</a:t>
            </a:r>
            <a:r>
              <a:rPr lang="ja-JP" altLang="en-US" dirty="0">
                <a:latin typeface="Arial"/>
              </a:rPr>
              <a:t>”</a:t>
            </a:r>
            <a:endParaRPr lang="en-US" dirty="0"/>
          </a:p>
        </p:txBody>
      </p:sp>
      <p:pic>
        <p:nvPicPr>
          <p:cNvPr id="9" name="Picture 8"/>
          <p:cNvPicPr>
            <a:picLocks noChangeAspect="1"/>
          </p:cNvPicPr>
          <p:nvPr/>
        </p:nvPicPr>
        <p:blipFill>
          <a:blip r:embed="rId3"/>
          <a:stretch>
            <a:fillRect/>
          </a:stretch>
        </p:blipFill>
        <p:spPr>
          <a:xfrm>
            <a:off x="128968" y="4302224"/>
            <a:ext cx="3242602" cy="2431951"/>
          </a:xfrm>
          <a:prstGeom prst="rect">
            <a:avLst/>
          </a:prstGeom>
        </p:spPr>
      </p:pic>
      <p:sp>
        <p:nvSpPr>
          <p:cNvPr id="11" name="TextBox 10"/>
          <p:cNvSpPr txBox="1"/>
          <p:nvPr/>
        </p:nvSpPr>
        <p:spPr>
          <a:xfrm>
            <a:off x="4368801" y="1035452"/>
            <a:ext cx="4356099" cy="923330"/>
          </a:xfrm>
          <a:prstGeom prst="rect">
            <a:avLst/>
          </a:prstGeom>
          <a:noFill/>
        </p:spPr>
        <p:txBody>
          <a:bodyPr wrap="square" rtlCol="0">
            <a:spAutoFit/>
          </a:bodyPr>
          <a:lstStyle/>
          <a:p>
            <a:r>
              <a:rPr lang="en-US" sz="3600" dirty="0" smtClean="0">
                <a:solidFill>
                  <a:srgbClr val="800000"/>
                </a:solidFill>
                <a:latin typeface="BentonSans Regular"/>
                <a:cs typeface="BentonSans Regular"/>
              </a:rPr>
              <a:t>November 2, 2012</a:t>
            </a:r>
            <a:endParaRPr lang="en-US" sz="3600" dirty="0">
              <a:solidFill>
                <a:schemeClr val="tx1">
                  <a:lumMod val="65000"/>
                  <a:lumOff val="35000"/>
                </a:schemeClr>
              </a:solidFill>
              <a:latin typeface="BentonSans Regular"/>
              <a:cs typeface="BentonSans Regular"/>
            </a:endParaRPr>
          </a:p>
          <a:p>
            <a:endParaRPr lang="en-US" dirty="0"/>
          </a:p>
        </p:txBody>
      </p:sp>
      <p:cxnSp>
        <p:nvCxnSpPr>
          <p:cNvPr id="25" name="Straight Connector 24"/>
          <p:cNvCxnSpPr/>
          <p:nvPr/>
        </p:nvCxnSpPr>
        <p:spPr>
          <a:xfrm>
            <a:off x="656027" y="4199580"/>
            <a:ext cx="8193952" cy="54"/>
          </a:xfrm>
          <a:prstGeom prst="line">
            <a:avLst/>
          </a:prstGeom>
          <a:ln w="12700">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621913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3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183800" y="887618"/>
            <a:ext cx="2577557" cy="794165"/>
          </a:xfrm>
          <a:prstGeom prst="roundRect">
            <a:avLst>
              <a:gd name="adj" fmla="val 6828"/>
            </a:avLst>
          </a:prstGeom>
          <a:solidFill>
            <a:srgbClr val="8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316703" y="957058"/>
            <a:ext cx="1541582" cy="400110"/>
          </a:xfrm>
          <a:prstGeom prst="rect">
            <a:avLst/>
          </a:prstGeom>
          <a:noFill/>
        </p:spPr>
        <p:txBody>
          <a:bodyPr wrap="square" rtlCol="0">
            <a:spAutoFit/>
          </a:bodyPr>
          <a:lstStyle/>
          <a:p>
            <a:pPr algn="ctr"/>
            <a:r>
              <a:rPr lang="en-US" sz="2000" dirty="0" smtClean="0">
                <a:solidFill>
                  <a:schemeClr val="bg1"/>
                </a:solidFill>
                <a:latin typeface="Anziano Pro Regular"/>
                <a:cs typeface="Anziano Pro Regular"/>
              </a:rPr>
              <a:t>Exposure</a:t>
            </a:r>
            <a:endParaRPr lang="en-US" sz="2000" dirty="0">
              <a:solidFill>
                <a:schemeClr val="bg1"/>
              </a:solidFill>
              <a:latin typeface="Anziano Pro Regular"/>
              <a:cs typeface="Anziano Pro Regular"/>
            </a:endParaRPr>
          </a:p>
        </p:txBody>
      </p:sp>
      <p:sp>
        <p:nvSpPr>
          <p:cNvPr id="22" name="Rectangle 21"/>
          <p:cNvSpPr/>
          <p:nvPr/>
        </p:nvSpPr>
        <p:spPr>
          <a:xfrm>
            <a:off x="0" y="0"/>
            <a:ext cx="9144000" cy="6858000"/>
          </a:xfrm>
          <a:prstGeom prst="rect">
            <a:avLst/>
          </a:prstGeom>
          <a:noFill/>
          <a:ln w="12700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TextBox 10"/>
          <p:cNvSpPr txBox="1"/>
          <p:nvPr/>
        </p:nvSpPr>
        <p:spPr>
          <a:xfrm>
            <a:off x="2806700" y="5747152"/>
            <a:ext cx="5918201" cy="923330"/>
          </a:xfrm>
          <a:prstGeom prst="rect">
            <a:avLst/>
          </a:prstGeom>
          <a:noFill/>
        </p:spPr>
        <p:txBody>
          <a:bodyPr wrap="square" rtlCol="0">
            <a:spAutoFit/>
          </a:bodyPr>
          <a:lstStyle/>
          <a:p>
            <a:r>
              <a:rPr lang="en-US" sz="3600" dirty="0" smtClean="0">
                <a:solidFill>
                  <a:srgbClr val="800000"/>
                </a:solidFill>
                <a:latin typeface="BentonSans Regular"/>
                <a:cs typeface="BentonSans Regular"/>
              </a:rPr>
              <a:t>Back to the drawing board</a:t>
            </a:r>
            <a:endParaRPr lang="en-US" sz="3600" dirty="0">
              <a:solidFill>
                <a:schemeClr val="tx1">
                  <a:lumMod val="65000"/>
                  <a:lumOff val="35000"/>
                </a:schemeClr>
              </a:solidFill>
              <a:latin typeface="BentonSans Regular"/>
              <a:cs typeface="BentonSans Regular"/>
            </a:endParaRPr>
          </a:p>
          <a:p>
            <a:endParaRPr lang="en-US" dirty="0"/>
          </a:p>
        </p:txBody>
      </p:sp>
      <p:cxnSp>
        <p:nvCxnSpPr>
          <p:cNvPr id="25" name="Straight Connector 24"/>
          <p:cNvCxnSpPr/>
          <p:nvPr/>
        </p:nvCxnSpPr>
        <p:spPr>
          <a:xfrm>
            <a:off x="530949" y="1681783"/>
            <a:ext cx="8193952" cy="54"/>
          </a:xfrm>
          <a:prstGeom prst="line">
            <a:avLst/>
          </a:prstGeom>
          <a:ln w="12700">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800" y="1882582"/>
            <a:ext cx="5613400" cy="37422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spTree>
    <p:extLst>
      <p:ext uri="{BB962C8B-B14F-4D97-AF65-F5344CB8AC3E}">
        <p14:creationId xmlns:p14="http://schemas.microsoft.com/office/powerpoint/2010/main" val="12764434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3235057"/>
            <a:ext cx="9144000" cy="3302000"/>
          </a:xfrm>
          <a:prstGeom prst="rect">
            <a:avLst/>
          </a:prstGeom>
          <a:solidFill>
            <a:schemeClr val="bg1">
              <a:lumMod val="75000"/>
            </a:schemeClr>
          </a:solidFill>
          <a:ln>
            <a:solidFill>
              <a:schemeClr val="accent2">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Rounded Rectangle 1"/>
          <p:cNvSpPr/>
          <p:nvPr/>
        </p:nvSpPr>
        <p:spPr>
          <a:xfrm>
            <a:off x="-183799" y="887618"/>
            <a:ext cx="2320387" cy="616421"/>
          </a:xfrm>
          <a:prstGeom prst="roundRect">
            <a:avLst>
              <a:gd name="adj" fmla="val 6828"/>
            </a:avLst>
          </a:prstGeom>
          <a:solidFill>
            <a:srgbClr val="8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TextBox 2"/>
          <p:cNvSpPr txBox="1"/>
          <p:nvPr/>
        </p:nvSpPr>
        <p:spPr>
          <a:xfrm>
            <a:off x="174954" y="957058"/>
            <a:ext cx="1688353" cy="400110"/>
          </a:xfrm>
          <a:prstGeom prst="rect">
            <a:avLst/>
          </a:prstGeom>
          <a:noFill/>
          <a:ln>
            <a:solidFill>
              <a:srgbClr val="953735"/>
            </a:solidFill>
          </a:ln>
        </p:spPr>
        <p:txBody>
          <a:bodyPr wrap="square" rtlCol="0">
            <a:spAutoFit/>
          </a:bodyPr>
          <a:lstStyle/>
          <a:p>
            <a:pPr algn="ctr"/>
            <a:r>
              <a:rPr lang="en-US" sz="2000" dirty="0" smtClean="0">
                <a:solidFill>
                  <a:schemeClr val="bg1"/>
                </a:solidFill>
                <a:latin typeface="Anziano Pro Regular"/>
                <a:cs typeface="Anziano Pro Regular"/>
              </a:rPr>
              <a:t>Exposure</a:t>
            </a:r>
            <a:endParaRPr lang="en-US" sz="2000" dirty="0">
              <a:solidFill>
                <a:schemeClr val="bg1"/>
              </a:solidFill>
              <a:latin typeface="Anziano Pro Regular"/>
              <a:cs typeface="Anziano Pro Regular"/>
            </a:endParaRPr>
          </a:p>
        </p:txBody>
      </p:sp>
      <p:sp>
        <p:nvSpPr>
          <p:cNvPr id="4" name="Rectangle 3"/>
          <p:cNvSpPr/>
          <p:nvPr/>
        </p:nvSpPr>
        <p:spPr>
          <a:xfrm>
            <a:off x="0" y="0"/>
            <a:ext cx="9144000" cy="6858000"/>
          </a:xfrm>
          <a:prstGeom prst="rect">
            <a:avLst/>
          </a:prstGeom>
          <a:noFill/>
          <a:ln w="12700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TextBox 11"/>
          <p:cNvSpPr txBox="1"/>
          <p:nvPr/>
        </p:nvSpPr>
        <p:spPr>
          <a:xfrm>
            <a:off x="609600" y="3937000"/>
            <a:ext cx="3949700" cy="1938992"/>
          </a:xfrm>
          <a:prstGeom prst="rect">
            <a:avLst/>
          </a:prstGeom>
          <a:noFill/>
          <a:ln w="57150" cmpd="sng">
            <a:solidFill>
              <a:schemeClr val="accent2">
                <a:lumMod val="50000"/>
              </a:schemeClr>
            </a:solidFill>
          </a:ln>
        </p:spPr>
        <p:txBody>
          <a:bodyPr wrap="square" rtlCol="0">
            <a:spAutoFit/>
          </a:bodyPr>
          <a:lstStyle/>
          <a:p>
            <a:r>
              <a:rPr lang="en-US" sz="4000" dirty="0" smtClean="0"/>
              <a:t>326 downloads</a:t>
            </a:r>
          </a:p>
          <a:p>
            <a:r>
              <a:rPr lang="en-US" sz="4000" dirty="0" smtClean="0"/>
              <a:t>103 users</a:t>
            </a:r>
          </a:p>
          <a:p>
            <a:r>
              <a:rPr lang="en-US" sz="4000" dirty="0" smtClean="0"/>
              <a:t>22 countries</a:t>
            </a:r>
            <a:endParaRPr lang="en-US" sz="4000" dirty="0"/>
          </a:p>
        </p:txBody>
      </p:sp>
      <p:sp>
        <p:nvSpPr>
          <p:cNvPr id="13" name="TextBox 12"/>
          <p:cNvSpPr txBox="1"/>
          <p:nvPr/>
        </p:nvSpPr>
        <p:spPr>
          <a:xfrm>
            <a:off x="4914900" y="3937000"/>
            <a:ext cx="3949700" cy="1938992"/>
          </a:xfrm>
          <a:prstGeom prst="rect">
            <a:avLst/>
          </a:prstGeom>
          <a:noFill/>
          <a:ln w="57150" cmpd="sng">
            <a:solidFill>
              <a:schemeClr val="accent2">
                <a:lumMod val="50000"/>
              </a:schemeClr>
            </a:solidFill>
          </a:ln>
        </p:spPr>
        <p:txBody>
          <a:bodyPr wrap="square" rtlCol="0">
            <a:spAutoFit/>
          </a:bodyPr>
          <a:lstStyle/>
          <a:p>
            <a:r>
              <a:rPr lang="en-US" sz="4000" dirty="0" smtClean="0"/>
              <a:t>146 downloads</a:t>
            </a:r>
          </a:p>
          <a:p>
            <a:r>
              <a:rPr lang="en-US" sz="4000" dirty="0" smtClean="0"/>
              <a:t>103 users</a:t>
            </a:r>
          </a:p>
          <a:p>
            <a:r>
              <a:rPr lang="en-US" sz="4000" dirty="0" smtClean="0"/>
              <a:t>22 countries</a:t>
            </a:r>
            <a:endParaRPr lang="en-US" sz="4000" dirty="0"/>
          </a:p>
        </p:txBody>
      </p:sp>
      <p:pic>
        <p:nvPicPr>
          <p:cNvPr id="14" name="Picture 13" descr="Screen Shot 2014-05-12 at 9.30.13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19600" y="558800"/>
            <a:ext cx="4495800" cy="2375883"/>
          </a:xfrm>
          <a:prstGeom prst="rect">
            <a:avLst/>
          </a:prstGeom>
        </p:spPr>
      </p:pic>
      <p:sp>
        <p:nvSpPr>
          <p:cNvPr id="15" name="TextBox 14"/>
          <p:cNvSpPr txBox="1"/>
          <p:nvPr/>
        </p:nvSpPr>
        <p:spPr>
          <a:xfrm>
            <a:off x="1303057" y="3251071"/>
            <a:ext cx="1667062" cy="707886"/>
          </a:xfrm>
          <a:prstGeom prst="rect">
            <a:avLst/>
          </a:prstGeom>
          <a:noFill/>
        </p:spPr>
        <p:txBody>
          <a:bodyPr wrap="square" rtlCol="0">
            <a:spAutoFit/>
          </a:bodyPr>
          <a:lstStyle/>
          <a:p>
            <a:r>
              <a:rPr lang="en-US" sz="4000" dirty="0" smtClean="0"/>
              <a:t>Before</a:t>
            </a:r>
            <a:endParaRPr lang="en-US" sz="4000" dirty="0"/>
          </a:p>
        </p:txBody>
      </p:sp>
      <p:sp>
        <p:nvSpPr>
          <p:cNvPr id="17" name="TextBox 16"/>
          <p:cNvSpPr txBox="1"/>
          <p:nvPr/>
        </p:nvSpPr>
        <p:spPr>
          <a:xfrm>
            <a:off x="6306857" y="3263771"/>
            <a:ext cx="1224243" cy="707886"/>
          </a:xfrm>
          <a:prstGeom prst="rect">
            <a:avLst/>
          </a:prstGeom>
          <a:noFill/>
        </p:spPr>
        <p:txBody>
          <a:bodyPr wrap="square" rtlCol="0">
            <a:spAutoFit/>
          </a:bodyPr>
          <a:lstStyle/>
          <a:p>
            <a:r>
              <a:rPr lang="en-US" sz="4000" dirty="0" smtClean="0"/>
              <a:t>After</a:t>
            </a:r>
            <a:endParaRPr lang="en-US" sz="4000" dirty="0"/>
          </a:p>
        </p:txBody>
      </p:sp>
    </p:spTree>
    <p:extLst>
      <p:ext uri="{BB962C8B-B14F-4D97-AF65-F5344CB8AC3E}">
        <p14:creationId xmlns:p14="http://schemas.microsoft.com/office/powerpoint/2010/main" val="20706669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dissolve">
                                      <p:cBhvr>
                                        <p:cTn id="7" dur="3000"/>
                                        <p:tgtEl>
                                          <p:spTgt spid="13"/>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dissolve">
                                      <p:cBhvr>
                                        <p:cTn id="10" dur="3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183800" y="887618"/>
            <a:ext cx="2577557" cy="794165"/>
          </a:xfrm>
          <a:prstGeom prst="roundRect">
            <a:avLst>
              <a:gd name="adj" fmla="val 6828"/>
            </a:avLst>
          </a:prstGeom>
          <a:solidFill>
            <a:srgbClr val="8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316703" y="957058"/>
            <a:ext cx="1541582" cy="400110"/>
          </a:xfrm>
          <a:prstGeom prst="rect">
            <a:avLst/>
          </a:prstGeom>
          <a:noFill/>
        </p:spPr>
        <p:txBody>
          <a:bodyPr wrap="square" rtlCol="0">
            <a:spAutoFit/>
          </a:bodyPr>
          <a:lstStyle/>
          <a:p>
            <a:pPr algn="ctr"/>
            <a:r>
              <a:rPr lang="en-US" sz="2000" dirty="0" smtClean="0">
                <a:solidFill>
                  <a:schemeClr val="bg1"/>
                </a:solidFill>
                <a:latin typeface="Anziano Pro Regular"/>
                <a:cs typeface="Anziano Pro Regular"/>
              </a:rPr>
              <a:t>Exposure</a:t>
            </a:r>
            <a:endParaRPr lang="en-US" sz="2000" dirty="0">
              <a:solidFill>
                <a:schemeClr val="bg1"/>
              </a:solidFill>
              <a:latin typeface="Anziano Pro Regular"/>
              <a:cs typeface="Anziano Pro Regular"/>
            </a:endParaRPr>
          </a:p>
        </p:txBody>
      </p:sp>
      <p:sp>
        <p:nvSpPr>
          <p:cNvPr id="22" name="Rectangle 21"/>
          <p:cNvSpPr/>
          <p:nvPr/>
        </p:nvSpPr>
        <p:spPr>
          <a:xfrm>
            <a:off x="0" y="0"/>
            <a:ext cx="9144000" cy="6858000"/>
          </a:xfrm>
          <a:prstGeom prst="rect">
            <a:avLst/>
          </a:prstGeom>
          <a:noFill/>
          <a:ln w="12700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p:cNvSpPr txBox="1"/>
          <p:nvPr/>
        </p:nvSpPr>
        <p:spPr>
          <a:xfrm>
            <a:off x="1858285" y="1778000"/>
            <a:ext cx="6866616" cy="2308324"/>
          </a:xfrm>
          <a:prstGeom prst="rect">
            <a:avLst/>
          </a:prstGeom>
          <a:noFill/>
        </p:spPr>
        <p:txBody>
          <a:bodyPr wrap="square" rtlCol="0">
            <a:spAutoFit/>
          </a:bodyPr>
          <a:lstStyle/>
          <a:p>
            <a:pPr>
              <a:defRPr/>
            </a:pPr>
            <a:r>
              <a:rPr lang="ja-JP" altLang="en-US" sz="2400" dirty="0">
                <a:cs typeface="American Typewriter"/>
              </a:rPr>
              <a:t>“</a:t>
            </a:r>
            <a:r>
              <a:rPr lang="en-US" sz="2400" dirty="0">
                <a:cs typeface="American Typewriter"/>
              </a:rPr>
              <a:t>Thanks very much for the time and effort you have taken to investigate and respond to my question.  I still find it remarkable that one obscure article from 1985 generates such great interest! I will certainly set to work submitting more articles in order to feed my hungry fan base!</a:t>
            </a:r>
            <a:r>
              <a:rPr lang="ja-JP" altLang="en-US" sz="2400" dirty="0">
                <a:cs typeface="American Typewriter"/>
              </a:rPr>
              <a:t>”</a:t>
            </a:r>
            <a:endParaRPr lang="en-US" sz="2400" dirty="0">
              <a:cs typeface="American Typewriter"/>
            </a:endParaRPr>
          </a:p>
        </p:txBody>
      </p:sp>
      <p:pic>
        <p:nvPicPr>
          <p:cNvPr id="9" name="Picture 8"/>
          <p:cNvPicPr>
            <a:picLocks noChangeAspect="1"/>
          </p:cNvPicPr>
          <p:nvPr/>
        </p:nvPicPr>
        <p:blipFill>
          <a:blip r:embed="rId3"/>
          <a:stretch>
            <a:fillRect/>
          </a:stretch>
        </p:blipFill>
        <p:spPr>
          <a:xfrm>
            <a:off x="128968" y="4302224"/>
            <a:ext cx="3242602" cy="2431951"/>
          </a:xfrm>
          <a:prstGeom prst="rect">
            <a:avLst/>
          </a:prstGeom>
        </p:spPr>
      </p:pic>
      <p:sp>
        <p:nvSpPr>
          <p:cNvPr id="11" name="TextBox 10"/>
          <p:cNvSpPr txBox="1"/>
          <p:nvPr/>
        </p:nvSpPr>
        <p:spPr>
          <a:xfrm>
            <a:off x="4368801" y="1035452"/>
            <a:ext cx="4356099" cy="923330"/>
          </a:xfrm>
          <a:prstGeom prst="rect">
            <a:avLst/>
          </a:prstGeom>
          <a:noFill/>
        </p:spPr>
        <p:txBody>
          <a:bodyPr wrap="square" rtlCol="0">
            <a:spAutoFit/>
          </a:bodyPr>
          <a:lstStyle/>
          <a:p>
            <a:r>
              <a:rPr lang="en-US" sz="3600" dirty="0" smtClean="0">
                <a:solidFill>
                  <a:srgbClr val="800000"/>
                </a:solidFill>
                <a:latin typeface="BentonSans Regular"/>
                <a:cs typeface="BentonSans Regular"/>
              </a:rPr>
              <a:t>One week later…</a:t>
            </a:r>
            <a:endParaRPr lang="en-US" sz="3600" dirty="0">
              <a:solidFill>
                <a:schemeClr val="tx1">
                  <a:lumMod val="65000"/>
                  <a:lumOff val="35000"/>
                </a:schemeClr>
              </a:solidFill>
              <a:latin typeface="BentonSans Regular"/>
              <a:cs typeface="BentonSans Regular"/>
            </a:endParaRPr>
          </a:p>
          <a:p>
            <a:endParaRPr lang="en-US" dirty="0"/>
          </a:p>
        </p:txBody>
      </p:sp>
      <p:cxnSp>
        <p:nvCxnSpPr>
          <p:cNvPr id="25" name="Straight Connector 24"/>
          <p:cNvCxnSpPr/>
          <p:nvPr/>
        </p:nvCxnSpPr>
        <p:spPr>
          <a:xfrm>
            <a:off x="656027" y="4199580"/>
            <a:ext cx="8193952" cy="54"/>
          </a:xfrm>
          <a:prstGeom prst="line">
            <a:avLst/>
          </a:prstGeom>
          <a:ln w="12700">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913348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3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183800" y="887618"/>
            <a:ext cx="2577557" cy="794165"/>
          </a:xfrm>
          <a:prstGeom prst="roundRect">
            <a:avLst>
              <a:gd name="adj" fmla="val 6828"/>
            </a:avLst>
          </a:prstGeom>
          <a:solidFill>
            <a:srgbClr val="8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316703" y="957058"/>
            <a:ext cx="1541582" cy="400110"/>
          </a:xfrm>
          <a:prstGeom prst="rect">
            <a:avLst/>
          </a:prstGeom>
          <a:noFill/>
        </p:spPr>
        <p:txBody>
          <a:bodyPr wrap="square" rtlCol="0">
            <a:spAutoFit/>
          </a:bodyPr>
          <a:lstStyle/>
          <a:p>
            <a:pPr algn="ctr"/>
            <a:r>
              <a:rPr lang="en-US" sz="2000" dirty="0" smtClean="0">
                <a:solidFill>
                  <a:schemeClr val="bg1"/>
                </a:solidFill>
                <a:latin typeface="Anziano Pro Regular"/>
                <a:cs typeface="Anziano Pro Regular"/>
              </a:rPr>
              <a:t>Exposure</a:t>
            </a:r>
            <a:endParaRPr lang="en-US" sz="2000" dirty="0">
              <a:solidFill>
                <a:schemeClr val="bg1"/>
              </a:solidFill>
              <a:latin typeface="Anziano Pro Regular"/>
              <a:cs typeface="Anziano Pro Regular"/>
            </a:endParaRPr>
          </a:p>
        </p:txBody>
      </p:sp>
      <p:sp>
        <p:nvSpPr>
          <p:cNvPr id="22" name="Rectangle 21"/>
          <p:cNvSpPr/>
          <p:nvPr/>
        </p:nvSpPr>
        <p:spPr>
          <a:xfrm>
            <a:off x="0" y="0"/>
            <a:ext cx="9144000" cy="6858000"/>
          </a:xfrm>
          <a:prstGeom prst="rect">
            <a:avLst/>
          </a:prstGeom>
          <a:noFill/>
          <a:ln w="12700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TextBox 10"/>
          <p:cNvSpPr txBox="1"/>
          <p:nvPr/>
        </p:nvSpPr>
        <p:spPr>
          <a:xfrm>
            <a:off x="4775201" y="1035452"/>
            <a:ext cx="2717799" cy="923330"/>
          </a:xfrm>
          <a:prstGeom prst="rect">
            <a:avLst/>
          </a:prstGeom>
          <a:noFill/>
        </p:spPr>
        <p:txBody>
          <a:bodyPr wrap="square" rtlCol="0">
            <a:spAutoFit/>
          </a:bodyPr>
          <a:lstStyle/>
          <a:p>
            <a:r>
              <a:rPr lang="en-US" sz="3600" dirty="0" smtClean="0">
                <a:solidFill>
                  <a:srgbClr val="800000"/>
                </a:solidFill>
                <a:latin typeface="BentonSans Regular"/>
                <a:cs typeface="BentonSans Regular"/>
              </a:rPr>
              <a:t>April 2014</a:t>
            </a:r>
            <a:endParaRPr lang="en-US" sz="3600" dirty="0">
              <a:solidFill>
                <a:schemeClr val="tx1">
                  <a:lumMod val="65000"/>
                  <a:lumOff val="35000"/>
                </a:schemeClr>
              </a:solidFill>
              <a:latin typeface="BentonSans Regular"/>
              <a:cs typeface="BentonSans Regular"/>
            </a:endParaRPr>
          </a:p>
          <a:p>
            <a:endParaRPr lang="en-US" dirty="0"/>
          </a:p>
        </p:txBody>
      </p:sp>
      <p:cxnSp>
        <p:nvCxnSpPr>
          <p:cNvPr id="25" name="Straight Connector 24"/>
          <p:cNvCxnSpPr/>
          <p:nvPr/>
        </p:nvCxnSpPr>
        <p:spPr>
          <a:xfrm>
            <a:off x="656027" y="3384686"/>
            <a:ext cx="8193952" cy="54"/>
          </a:xfrm>
          <a:prstGeom prst="line">
            <a:avLst/>
          </a:prstGeom>
          <a:ln w="12700">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pic>
        <p:nvPicPr>
          <p:cNvPr id="12" name="Picture 11" descr="https://lh6.googleusercontent.com/VZi7WC7HN_pBs_Ske8lU3E_t27EbMJUmOwSrJC6ckI6G4W9NW7j54rEvLVUaz1-3cTsaZ7EBEOxSWd2MqIKLwMSscJ5i1G2MsX7Bipr_Vcale3TFsrpQREAh6euX2rqGKA"/>
          <p:cNvPicPr/>
          <p:nvPr/>
        </p:nvPicPr>
        <p:blipFill>
          <a:blip r:embed="rId3">
            <a:extLst>
              <a:ext uri="{28A0092B-C50C-407E-A947-70E740481C1C}">
                <a14:useLocalDpi xmlns:a14="http://schemas.microsoft.com/office/drawing/2010/main" val="0"/>
              </a:ext>
            </a:extLst>
          </a:blip>
          <a:srcRect/>
          <a:stretch>
            <a:fillRect/>
          </a:stretch>
        </p:blipFill>
        <p:spPr bwMode="auto">
          <a:xfrm>
            <a:off x="3442319" y="1707961"/>
            <a:ext cx="5407660" cy="1655445"/>
          </a:xfrm>
          <a:prstGeom prst="rect">
            <a:avLst/>
          </a:prstGeom>
          <a:noFill/>
          <a:ln>
            <a:noFill/>
          </a:ln>
        </p:spPr>
      </p:pic>
      <p:pic>
        <p:nvPicPr>
          <p:cNvPr id="3" name="Picture 2" descr="Screen Shot 2014-05-12 at 9.49.59 A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4772" y="3556000"/>
            <a:ext cx="4616528" cy="3032755"/>
          </a:xfrm>
          <a:prstGeom prst="rect">
            <a:avLst/>
          </a:prstGeom>
        </p:spPr>
      </p:pic>
    </p:spTree>
    <p:extLst>
      <p:ext uri="{BB962C8B-B14F-4D97-AF65-F5344CB8AC3E}">
        <p14:creationId xmlns:p14="http://schemas.microsoft.com/office/powerpoint/2010/main" val="31946867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183800" y="887618"/>
            <a:ext cx="7575200" cy="2439782"/>
          </a:xfrm>
          <a:prstGeom prst="roundRect">
            <a:avLst>
              <a:gd name="adj" fmla="val 6828"/>
            </a:avLst>
          </a:prstGeom>
          <a:solidFill>
            <a:srgbClr val="8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316702" y="957058"/>
            <a:ext cx="5766597" cy="769441"/>
          </a:xfrm>
          <a:prstGeom prst="rect">
            <a:avLst/>
          </a:prstGeom>
          <a:noFill/>
        </p:spPr>
        <p:txBody>
          <a:bodyPr wrap="square" rtlCol="0">
            <a:spAutoFit/>
          </a:bodyPr>
          <a:lstStyle/>
          <a:p>
            <a:pPr algn="ctr"/>
            <a:r>
              <a:rPr lang="en-US" sz="4400" dirty="0" smtClean="0">
                <a:solidFill>
                  <a:schemeClr val="bg1"/>
                </a:solidFill>
                <a:latin typeface="Anziano Pro Regular"/>
                <a:cs typeface="Anziano Pro Regular"/>
              </a:rPr>
              <a:t>Audience</a:t>
            </a:r>
            <a:endParaRPr lang="en-US" sz="4400" dirty="0">
              <a:solidFill>
                <a:schemeClr val="bg1"/>
              </a:solidFill>
              <a:latin typeface="Anziano Pro Regular"/>
              <a:cs typeface="Anziano Pro Regular"/>
            </a:endParaRPr>
          </a:p>
        </p:txBody>
      </p:sp>
      <p:sp>
        <p:nvSpPr>
          <p:cNvPr id="22" name="Rectangle 21"/>
          <p:cNvSpPr/>
          <p:nvPr/>
        </p:nvSpPr>
        <p:spPr>
          <a:xfrm>
            <a:off x="0" y="0"/>
            <a:ext cx="9144000" cy="6858000"/>
          </a:xfrm>
          <a:prstGeom prst="rect">
            <a:avLst/>
          </a:prstGeom>
          <a:noFill/>
          <a:ln w="12700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5" name="Straight Connector 24"/>
          <p:cNvCxnSpPr/>
          <p:nvPr/>
        </p:nvCxnSpPr>
        <p:spPr>
          <a:xfrm>
            <a:off x="656027" y="4199580"/>
            <a:ext cx="8193952" cy="54"/>
          </a:xfrm>
          <a:prstGeom prst="line">
            <a:avLst/>
          </a:prstGeom>
          <a:ln w="12700">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231271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Arrow Connector 1"/>
          <p:cNvCxnSpPr/>
          <p:nvPr/>
        </p:nvCxnSpPr>
        <p:spPr>
          <a:xfrm>
            <a:off x="1016000" y="3302000"/>
            <a:ext cx="2604790" cy="901989"/>
          </a:xfrm>
          <a:prstGeom prst="straightConnector1">
            <a:avLst/>
          </a:prstGeom>
          <a:ln w="50800" cmpd="sng">
            <a:solidFill>
              <a:srgbClr val="800000">
                <a:alpha val="50000"/>
              </a:srgbClr>
            </a:solidFill>
            <a:tailEnd type="stealth"/>
          </a:ln>
        </p:spPr>
        <p:style>
          <a:lnRef idx="2">
            <a:schemeClr val="accent1"/>
          </a:lnRef>
          <a:fillRef idx="0">
            <a:schemeClr val="accent1"/>
          </a:fillRef>
          <a:effectRef idx="1">
            <a:schemeClr val="accent1"/>
          </a:effectRef>
          <a:fontRef idx="minor">
            <a:schemeClr val="tx1"/>
          </a:fontRef>
        </p:style>
      </p:cxnSp>
      <p:cxnSp>
        <p:nvCxnSpPr>
          <p:cNvPr id="3" name="Straight Arrow Connector 2"/>
          <p:cNvCxnSpPr/>
          <p:nvPr/>
        </p:nvCxnSpPr>
        <p:spPr>
          <a:xfrm>
            <a:off x="1003300" y="2839947"/>
            <a:ext cx="3571486" cy="0"/>
          </a:xfrm>
          <a:prstGeom prst="straightConnector1">
            <a:avLst/>
          </a:prstGeom>
          <a:ln w="50800" cmpd="sng">
            <a:solidFill>
              <a:srgbClr val="800000">
                <a:alpha val="50000"/>
              </a:srgbClr>
            </a:solidFill>
            <a:tailEnd type="stealth"/>
          </a:ln>
        </p:spPr>
        <p:style>
          <a:lnRef idx="2">
            <a:schemeClr val="accent1"/>
          </a:lnRef>
          <a:fillRef idx="0">
            <a:schemeClr val="accent1"/>
          </a:fillRef>
          <a:effectRef idx="1">
            <a:schemeClr val="accent1"/>
          </a:effectRef>
          <a:fontRef idx="minor">
            <a:schemeClr val="tx1"/>
          </a:fontRef>
        </p:style>
      </p:cxnSp>
      <p:sp>
        <p:nvSpPr>
          <p:cNvPr id="5" name="Rounded Rectangle 4"/>
          <p:cNvSpPr/>
          <p:nvPr/>
        </p:nvSpPr>
        <p:spPr>
          <a:xfrm>
            <a:off x="-183800" y="887618"/>
            <a:ext cx="2577557" cy="794165"/>
          </a:xfrm>
          <a:prstGeom prst="roundRect">
            <a:avLst>
              <a:gd name="adj" fmla="val 6828"/>
            </a:avLst>
          </a:prstGeom>
          <a:solidFill>
            <a:srgbClr val="8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316703" y="957058"/>
            <a:ext cx="1541582" cy="400110"/>
          </a:xfrm>
          <a:prstGeom prst="rect">
            <a:avLst/>
          </a:prstGeom>
          <a:noFill/>
        </p:spPr>
        <p:txBody>
          <a:bodyPr wrap="square" rtlCol="0">
            <a:spAutoFit/>
          </a:bodyPr>
          <a:lstStyle/>
          <a:p>
            <a:pPr algn="ctr"/>
            <a:r>
              <a:rPr lang="en-US" sz="2000" dirty="0" smtClean="0">
                <a:solidFill>
                  <a:schemeClr val="bg1"/>
                </a:solidFill>
                <a:latin typeface="Anziano Pro Regular"/>
                <a:cs typeface="Anziano Pro Regular"/>
              </a:rPr>
              <a:t>Audience</a:t>
            </a:r>
            <a:endParaRPr lang="en-US" sz="2000" dirty="0">
              <a:solidFill>
                <a:schemeClr val="bg1"/>
              </a:solidFill>
              <a:latin typeface="Anziano Pro Regular"/>
              <a:cs typeface="Anziano Pro Regular"/>
            </a:endParaRPr>
          </a:p>
        </p:txBody>
      </p:sp>
      <p:sp>
        <p:nvSpPr>
          <p:cNvPr id="18" name="TextBox 17"/>
          <p:cNvSpPr txBox="1"/>
          <p:nvPr/>
        </p:nvSpPr>
        <p:spPr>
          <a:xfrm>
            <a:off x="4574786" y="2530970"/>
            <a:ext cx="3807214" cy="646331"/>
          </a:xfrm>
          <a:prstGeom prst="rect">
            <a:avLst/>
          </a:prstGeom>
          <a:noFill/>
        </p:spPr>
        <p:txBody>
          <a:bodyPr wrap="square" rtlCol="0">
            <a:spAutoFit/>
          </a:bodyPr>
          <a:lstStyle/>
          <a:p>
            <a:r>
              <a:rPr lang="en-US" sz="3600" dirty="0" smtClean="0">
                <a:solidFill>
                  <a:srgbClr val="800000"/>
                </a:solidFill>
                <a:latin typeface="BentonSans Regular"/>
                <a:cs typeface="BentonSans Regular"/>
              </a:rPr>
              <a:t>More readership</a:t>
            </a:r>
            <a:endParaRPr lang="en-US" sz="3600" dirty="0" smtClean="0">
              <a:solidFill>
                <a:schemeClr val="tx1">
                  <a:lumMod val="65000"/>
                  <a:lumOff val="35000"/>
                </a:schemeClr>
              </a:solidFill>
              <a:latin typeface="BentonSans Regular"/>
              <a:cs typeface="BentonSans Regular"/>
            </a:endParaRPr>
          </a:p>
        </p:txBody>
      </p:sp>
      <p:sp>
        <p:nvSpPr>
          <p:cNvPr id="19" name="TextBox 18"/>
          <p:cNvSpPr txBox="1"/>
          <p:nvPr/>
        </p:nvSpPr>
        <p:spPr>
          <a:xfrm>
            <a:off x="3582690" y="3975101"/>
            <a:ext cx="3249910" cy="646331"/>
          </a:xfrm>
          <a:prstGeom prst="rect">
            <a:avLst/>
          </a:prstGeom>
          <a:noFill/>
        </p:spPr>
        <p:txBody>
          <a:bodyPr wrap="square" rtlCol="0">
            <a:spAutoFit/>
          </a:bodyPr>
          <a:lstStyle/>
          <a:p>
            <a:r>
              <a:rPr lang="en-US" sz="3600" dirty="0" smtClean="0">
                <a:solidFill>
                  <a:srgbClr val="800000"/>
                </a:solidFill>
                <a:latin typeface="BentonSans Regular"/>
                <a:cs typeface="BentonSans Regular"/>
              </a:rPr>
              <a:t>More citations</a:t>
            </a:r>
            <a:endParaRPr lang="en-US" sz="3600" dirty="0" smtClean="0">
              <a:solidFill>
                <a:schemeClr val="tx1">
                  <a:lumMod val="65000"/>
                  <a:lumOff val="35000"/>
                </a:schemeClr>
              </a:solidFill>
              <a:latin typeface="BentonSans Regular"/>
              <a:cs typeface="BentonSans Regular"/>
            </a:endParaRPr>
          </a:p>
        </p:txBody>
      </p:sp>
      <p:sp>
        <p:nvSpPr>
          <p:cNvPr id="20" name="TextBox 19"/>
          <p:cNvSpPr txBox="1"/>
          <p:nvPr/>
        </p:nvSpPr>
        <p:spPr>
          <a:xfrm>
            <a:off x="2393757" y="5422862"/>
            <a:ext cx="6140643" cy="646331"/>
          </a:xfrm>
          <a:prstGeom prst="rect">
            <a:avLst/>
          </a:prstGeom>
          <a:noFill/>
        </p:spPr>
        <p:txBody>
          <a:bodyPr wrap="square" rtlCol="0">
            <a:spAutoFit/>
          </a:bodyPr>
          <a:lstStyle/>
          <a:p>
            <a:r>
              <a:rPr lang="en-US" sz="3600" dirty="0" smtClean="0">
                <a:solidFill>
                  <a:srgbClr val="800000"/>
                </a:solidFill>
                <a:latin typeface="BentonSans Regular"/>
                <a:cs typeface="BentonSans Regular"/>
              </a:rPr>
              <a:t>Impact and citation rates</a:t>
            </a:r>
            <a:endParaRPr lang="en-US" sz="3600" dirty="0">
              <a:solidFill>
                <a:schemeClr val="tx1">
                  <a:lumMod val="65000"/>
                  <a:lumOff val="35000"/>
                </a:schemeClr>
              </a:solidFill>
              <a:latin typeface="BentonSans Regular"/>
              <a:cs typeface="BentonSans Regular"/>
            </a:endParaRPr>
          </a:p>
        </p:txBody>
      </p:sp>
      <p:cxnSp>
        <p:nvCxnSpPr>
          <p:cNvPr id="21" name="Straight Arrow Connector 20"/>
          <p:cNvCxnSpPr/>
          <p:nvPr/>
        </p:nvCxnSpPr>
        <p:spPr>
          <a:xfrm>
            <a:off x="749580" y="3463100"/>
            <a:ext cx="1644177" cy="1934362"/>
          </a:xfrm>
          <a:prstGeom prst="straightConnector1">
            <a:avLst/>
          </a:prstGeom>
          <a:ln w="50800" cmpd="sng">
            <a:solidFill>
              <a:srgbClr val="800000">
                <a:alpha val="50000"/>
              </a:srgbClr>
            </a:solidFill>
            <a:tailEnd type="stealth"/>
          </a:ln>
        </p:spPr>
        <p:style>
          <a:lnRef idx="2">
            <a:schemeClr val="accent1"/>
          </a:lnRef>
          <a:fillRef idx="0">
            <a:schemeClr val="accent1"/>
          </a:fillRef>
          <a:effectRef idx="1">
            <a:schemeClr val="accent1"/>
          </a:effectRef>
          <a:fontRef idx="minor">
            <a:schemeClr val="tx1"/>
          </a:fontRef>
        </p:style>
      </p:cxnSp>
      <p:sp>
        <p:nvSpPr>
          <p:cNvPr id="22" name="Rectangle 21"/>
          <p:cNvSpPr/>
          <p:nvPr/>
        </p:nvSpPr>
        <p:spPr>
          <a:xfrm>
            <a:off x="0" y="0"/>
            <a:ext cx="9144000" cy="6858000"/>
          </a:xfrm>
          <a:prstGeom prst="rect">
            <a:avLst/>
          </a:prstGeom>
          <a:noFill/>
          <a:ln w="12700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6" name="Picture 25"/>
          <p:cNvPicPr>
            <a:picLocks noChangeAspect="1"/>
          </p:cNvPicPr>
          <p:nvPr/>
        </p:nvPicPr>
        <p:blipFill>
          <a:blip r:embed="rId3"/>
          <a:stretch>
            <a:fillRect/>
          </a:stretch>
        </p:blipFill>
        <p:spPr>
          <a:xfrm>
            <a:off x="371437" y="2406461"/>
            <a:ext cx="692506" cy="1082039"/>
          </a:xfrm>
          <a:prstGeom prst="rect">
            <a:avLst/>
          </a:prstGeom>
        </p:spPr>
      </p:pic>
    </p:spTree>
    <p:extLst>
      <p:ext uri="{BB962C8B-B14F-4D97-AF65-F5344CB8AC3E}">
        <p14:creationId xmlns:p14="http://schemas.microsoft.com/office/powerpoint/2010/main" val="2831242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183800" y="887618"/>
            <a:ext cx="2577557" cy="794165"/>
          </a:xfrm>
          <a:prstGeom prst="roundRect">
            <a:avLst>
              <a:gd name="adj" fmla="val 6828"/>
            </a:avLst>
          </a:prstGeom>
          <a:solidFill>
            <a:srgbClr val="8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316703" y="957058"/>
            <a:ext cx="1541582" cy="400110"/>
          </a:xfrm>
          <a:prstGeom prst="rect">
            <a:avLst/>
          </a:prstGeom>
          <a:noFill/>
        </p:spPr>
        <p:txBody>
          <a:bodyPr wrap="square" rtlCol="0">
            <a:spAutoFit/>
          </a:bodyPr>
          <a:lstStyle/>
          <a:p>
            <a:pPr algn="ctr"/>
            <a:r>
              <a:rPr lang="en-US" sz="2000" dirty="0" smtClean="0">
                <a:solidFill>
                  <a:schemeClr val="bg1"/>
                </a:solidFill>
                <a:latin typeface="Anziano Pro Regular"/>
                <a:cs typeface="Anziano Pro Regular"/>
              </a:rPr>
              <a:t>Audience</a:t>
            </a:r>
            <a:endParaRPr lang="en-US" sz="2000" dirty="0">
              <a:solidFill>
                <a:schemeClr val="bg1"/>
              </a:solidFill>
              <a:latin typeface="Anziano Pro Regular"/>
              <a:cs typeface="Anziano Pro Regular"/>
            </a:endParaRPr>
          </a:p>
        </p:txBody>
      </p:sp>
      <p:sp>
        <p:nvSpPr>
          <p:cNvPr id="22" name="Rectangle 21"/>
          <p:cNvSpPr/>
          <p:nvPr/>
        </p:nvSpPr>
        <p:spPr>
          <a:xfrm>
            <a:off x="0" y="0"/>
            <a:ext cx="9144000" cy="6858000"/>
          </a:xfrm>
          <a:prstGeom prst="rect">
            <a:avLst/>
          </a:prstGeom>
          <a:noFill/>
          <a:ln w="12700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12" name="Chart 11"/>
          <p:cNvGraphicFramePr>
            <a:graphicFrameLocks/>
          </p:cNvGraphicFramePr>
          <p:nvPr>
            <p:extLst>
              <p:ext uri="{D42A27DB-BD31-4B8C-83A1-F6EECF244321}">
                <p14:modId xmlns:p14="http://schemas.microsoft.com/office/powerpoint/2010/main" val="3292581851"/>
              </p:ext>
            </p:extLst>
          </p:nvPr>
        </p:nvGraphicFramePr>
        <p:xfrm>
          <a:off x="114300" y="957058"/>
          <a:ext cx="8890000" cy="578526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866214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183800" y="887618"/>
            <a:ext cx="2577557" cy="794165"/>
          </a:xfrm>
          <a:prstGeom prst="roundRect">
            <a:avLst>
              <a:gd name="adj" fmla="val 6828"/>
            </a:avLst>
          </a:prstGeom>
          <a:solidFill>
            <a:srgbClr val="8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316703" y="957058"/>
            <a:ext cx="1541582" cy="400110"/>
          </a:xfrm>
          <a:prstGeom prst="rect">
            <a:avLst/>
          </a:prstGeom>
          <a:noFill/>
        </p:spPr>
        <p:txBody>
          <a:bodyPr wrap="square" rtlCol="0">
            <a:spAutoFit/>
          </a:bodyPr>
          <a:lstStyle/>
          <a:p>
            <a:pPr algn="ctr"/>
            <a:r>
              <a:rPr lang="en-US" sz="2000" dirty="0" smtClean="0">
                <a:solidFill>
                  <a:schemeClr val="bg1"/>
                </a:solidFill>
                <a:latin typeface="Anziano Pro Regular"/>
                <a:cs typeface="Anziano Pro Regular"/>
              </a:rPr>
              <a:t>Audience</a:t>
            </a:r>
            <a:endParaRPr lang="en-US" sz="2000" dirty="0">
              <a:solidFill>
                <a:schemeClr val="bg1"/>
              </a:solidFill>
              <a:latin typeface="Anziano Pro Regular"/>
              <a:cs typeface="Anziano Pro Regular"/>
            </a:endParaRPr>
          </a:p>
        </p:txBody>
      </p:sp>
      <p:sp>
        <p:nvSpPr>
          <p:cNvPr id="22" name="Rectangle 21"/>
          <p:cNvSpPr/>
          <p:nvPr/>
        </p:nvSpPr>
        <p:spPr>
          <a:xfrm>
            <a:off x="0" y="0"/>
            <a:ext cx="9144000" cy="6858000"/>
          </a:xfrm>
          <a:prstGeom prst="rect">
            <a:avLst/>
          </a:prstGeom>
          <a:noFill/>
          <a:ln w="12700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p:cNvSpPr txBox="1"/>
          <p:nvPr/>
        </p:nvSpPr>
        <p:spPr>
          <a:xfrm>
            <a:off x="3263899" y="1778000"/>
            <a:ext cx="5461001" cy="830997"/>
          </a:xfrm>
          <a:prstGeom prst="rect">
            <a:avLst/>
          </a:prstGeom>
          <a:noFill/>
        </p:spPr>
        <p:txBody>
          <a:bodyPr wrap="square" rtlCol="0">
            <a:spAutoFit/>
          </a:bodyPr>
          <a:lstStyle/>
          <a:p>
            <a:pPr>
              <a:defRPr/>
            </a:pPr>
            <a:r>
              <a:rPr lang="en-US" altLang="ja-JP" sz="2400" dirty="0" smtClean="0">
                <a:cs typeface="American Typewriter"/>
              </a:rPr>
              <a:t>Access to a single scholarly journal can cost as much as a car, every year. </a:t>
            </a:r>
            <a:endParaRPr lang="en-US" sz="2400" dirty="0">
              <a:cs typeface="American Typewriter"/>
            </a:endParaRPr>
          </a:p>
        </p:txBody>
      </p:sp>
      <p:sp>
        <p:nvSpPr>
          <p:cNvPr id="11" name="TextBox 10"/>
          <p:cNvSpPr txBox="1"/>
          <p:nvPr/>
        </p:nvSpPr>
        <p:spPr>
          <a:xfrm>
            <a:off x="4013201" y="1035452"/>
            <a:ext cx="4711700" cy="646331"/>
          </a:xfrm>
          <a:prstGeom prst="rect">
            <a:avLst/>
          </a:prstGeom>
          <a:noFill/>
        </p:spPr>
        <p:txBody>
          <a:bodyPr wrap="square" rtlCol="0">
            <a:spAutoFit/>
          </a:bodyPr>
          <a:lstStyle/>
          <a:p>
            <a:r>
              <a:rPr lang="en-US" sz="3600" dirty="0" smtClean="0">
                <a:solidFill>
                  <a:srgbClr val="800000"/>
                </a:solidFill>
                <a:latin typeface="BentonSans Regular"/>
                <a:cs typeface="BentonSans Regular"/>
              </a:rPr>
              <a:t>Who is the audience?</a:t>
            </a:r>
            <a:endParaRPr lang="en-US" dirty="0"/>
          </a:p>
        </p:txBody>
      </p:sp>
      <p:cxnSp>
        <p:nvCxnSpPr>
          <p:cNvPr id="25" name="Straight Connector 24"/>
          <p:cNvCxnSpPr/>
          <p:nvPr/>
        </p:nvCxnSpPr>
        <p:spPr>
          <a:xfrm>
            <a:off x="757627" y="3120080"/>
            <a:ext cx="8193952" cy="54"/>
          </a:xfrm>
          <a:prstGeom prst="line">
            <a:avLst/>
          </a:prstGeom>
          <a:ln w="12700">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pic>
        <p:nvPicPr>
          <p:cNvPr id="2" name="Picture 1"/>
          <p:cNvPicPr>
            <a:picLocks noChangeAspect="1"/>
          </p:cNvPicPr>
          <p:nvPr/>
        </p:nvPicPr>
        <p:blipFill>
          <a:blip r:embed="rId3"/>
          <a:stretch>
            <a:fillRect/>
          </a:stretch>
        </p:blipFill>
        <p:spPr>
          <a:xfrm>
            <a:off x="227737" y="3225800"/>
            <a:ext cx="4877663" cy="3416299"/>
          </a:xfrm>
          <a:prstGeom prst="rect">
            <a:avLst/>
          </a:prstGeom>
        </p:spPr>
      </p:pic>
    </p:spTree>
    <p:extLst>
      <p:ext uri="{BB962C8B-B14F-4D97-AF65-F5344CB8AC3E}">
        <p14:creationId xmlns:p14="http://schemas.microsoft.com/office/powerpoint/2010/main" val="2216705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3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183800" y="887618"/>
            <a:ext cx="2577557" cy="794165"/>
          </a:xfrm>
          <a:prstGeom prst="roundRect">
            <a:avLst>
              <a:gd name="adj" fmla="val 6828"/>
            </a:avLst>
          </a:prstGeom>
          <a:solidFill>
            <a:srgbClr val="8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316703" y="957058"/>
            <a:ext cx="1541582" cy="400110"/>
          </a:xfrm>
          <a:prstGeom prst="rect">
            <a:avLst/>
          </a:prstGeom>
          <a:noFill/>
        </p:spPr>
        <p:txBody>
          <a:bodyPr wrap="square" rtlCol="0">
            <a:spAutoFit/>
          </a:bodyPr>
          <a:lstStyle/>
          <a:p>
            <a:pPr algn="ctr"/>
            <a:r>
              <a:rPr lang="en-US" sz="2000" dirty="0" smtClean="0">
                <a:solidFill>
                  <a:schemeClr val="bg1"/>
                </a:solidFill>
                <a:latin typeface="Anziano Pro Regular"/>
                <a:cs typeface="Anziano Pro Regular"/>
              </a:rPr>
              <a:t>Audience</a:t>
            </a:r>
            <a:endParaRPr lang="en-US" sz="2000" dirty="0">
              <a:solidFill>
                <a:schemeClr val="bg1"/>
              </a:solidFill>
              <a:latin typeface="Anziano Pro Regular"/>
              <a:cs typeface="Anziano Pro Regular"/>
            </a:endParaRPr>
          </a:p>
        </p:txBody>
      </p:sp>
      <p:sp>
        <p:nvSpPr>
          <p:cNvPr id="22" name="Rectangle 21"/>
          <p:cNvSpPr/>
          <p:nvPr/>
        </p:nvSpPr>
        <p:spPr>
          <a:xfrm>
            <a:off x="0" y="0"/>
            <a:ext cx="9144000" cy="6858000"/>
          </a:xfrm>
          <a:prstGeom prst="rect">
            <a:avLst/>
          </a:prstGeom>
          <a:noFill/>
          <a:ln w="12700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10" name="Object 1"/>
          <p:cNvGraphicFramePr>
            <a:graphicFrameLocks/>
          </p:cNvGraphicFramePr>
          <p:nvPr>
            <p:extLst>
              <p:ext uri="{D42A27DB-BD31-4B8C-83A1-F6EECF244321}">
                <p14:modId xmlns:p14="http://schemas.microsoft.com/office/powerpoint/2010/main" val="1553803959"/>
              </p:ext>
            </p:extLst>
          </p:nvPr>
        </p:nvGraphicFramePr>
        <p:xfrm>
          <a:off x="571500" y="1854200"/>
          <a:ext cx="7912100" cy="4711700"/>
        </p:xfrm>
        <a:graphic>
          <a:graphicData uri="http://schemas.openxmlformats.org/presentationml/2006/ole">
            <mc:AlternateContent xmlns:mc="http://schemas.openxmlformats.org/markup-compatibility/2006">
              <mc:Choice xmlns:v="urn:schemas-microsoft-com:vml" Requires="v">
                <p:oleObj spid="_x0000_s3107" name="Chart" r:id="rId4" imgW="15453968" imgH="9993651" progId="MSGraph.Chart.8">
                  <p:embed/>
                </p:oleObj>
              </mc:Choice>
              <mc:Fallback>
                <p:oleObj name="Chart" r:id="rId4" imgW="15453968" imgH="9993651" progId="MSGraph.Chart.8">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1500" y="1854200"/>
                        <a:ext cx="7912100" cy="4711700"/>
                      </a:xfrm>
                      <a:prstGeom prst="rect">
                        <a:avLst/>
                      </a:prstGeom>
                      <a:noFill/>
                      <a:ln>
                        <a:noFill/>
                      </a:ln>
                      <a:effectLst/>
                    </p:spPr>
                  </p:pic>
                </p:oleObj>
              </mc:Fallback>
            </mc:AlternateContent>
          </a:graphicData>
        </a:graphic>
      </p:graphicFrame>
      <p:sp>
        <p:nvSpPr>
          <p:cNvPr id="8" name="TextBox 7"/>
          <p:cNvSpPr txBox="1"/>
          <p:nvPr/>
        </p:nvSpPr>
        <p:spPr>
          <a:xfrm>
            <a:off x="4241800" y="1172502"/>
            <a:ext cx="3225800" cy="369332"/>
          </a:xfrm>
          <a:prstGeom prst="rect">
            <a:avLst/>
          </a:prstGeom>
          <a:noFill/>
        </p:spPr>
        <p:txBody>
          <a:bodyPr wrap="square" rtlCol="0">
            <a:spAutoFit/>
          </a:bodyPr>
          <a:lstStyle/>
          <a:p>
            <a:r>
              <a:rPr lang="en-US" dirty="0" smtClean="0"/>
              <a:t>ARL Statistics 2005-06, 07,08</a:t>
            </a:r>
            <a:endParaRPr lang="en-US" dirty="0"/>
          </a:p>
        </p:txBody>
      </p:sp>
    </p:spTree>
    <p:extLst>
      <p:ext uri="{BB962C8B-B14F-4D97-AF65-F5344CB8AC3E}">
        <p14:creationId xmlns:p14="http://schemas.microsoft.com/office/powerpoint/2010/main" val="3465002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183800" y="887618"/>
            <a:ext cx="2577557" cy="794165"/>
          </a:xfrm>
          <a:prstGeom prst="roundRect">
            <a:avLst>
              <a:gd name="adj" fmla="val 6828"/>
            </a:avLst>
          </a:prstGeom>
          <a:solidFill>
            <a:srgbClr val="8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316703" y="957058"/>
            <a:ext cx="1541582" cy="400110"/>
          </a:xfrm>
          <a:prstGeom prst="rect">
            <a:avLst/>
          </a:prstGeom>
          <a:noFill/>
        </p:spPr>
        <p:txBody>
          <a:bodyPr wrap="square" rtlCol="0">
            <a:spAutoFit/>
          </a:bodyPr>
          <a:lstStyle/>
          <a:p>
            <a:pPr algn="ctr"/>
            <a:r>
              <a:rPr lang="en-US" sz="2000" dirty="0" smtClean="0">
                <a:solidFill>
                  <a:schemeClr val="bg1"/>
                </a:solidFill>
                <a:latin typeface="Anziano Pro Regular"/>
                <a:cs typeface="Anziano Pro Regular"/>
              </a:rPr>
              <a:t>Audience</a:t>
            </a:r>
            <a:endParaRPr lang="en-US" sz="2000" dirty="0">
              <a:solidFill>
                <a:schemeClr val="bg1"/>
              </a:solidFill>
              <a:latin typeface="Anziano Pro Regular"/>
              <a:cs typeface="Anziano Pro Regular"/>
            </a:endParaRPr>
          </a:p>
        </p:txBody>
      </p:sp>
      <p:sp>
        <p:nvSpPr>
          <p:cNvPr id="22" name="Rectangle 21"/>
          <p:cNvSpPr/>
          <p:nvPr/>
        </p:nvSpPr>
        <p:spPr>
          <a:xfrm>
            <a:off x="0" y="0"/>
            <a:ext cx="9144000" cy="6858000"/>
          </a:xfrm>
          <a:prstGeom prst="rect">
            <a:avLst/>
          </a:prstGeom>
          <a:noFill/>
          <a:ln w="12700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TextBox 7"/>
          <p:cNvSpPr txBox="1"/>
          <p:nvPr/>
        </p:nvSpPr>
        <p:spPr>
          <a:xfrm>
            <a:off x="4241800" y="1172502"/>
            <a:ext cx="3225800" cy="369332"/>
          </a:xfrm>
          <a:prstGeom prst="rect">
            <a:avLst/>
          </a:prstGeom>
          <a:noFill/>
        </p:spPr>
        <p:txBody>
          <a:bodyPr wrap="square" rtlCol="0">
            <a:spAutoFit/>
          </a:bodyPr>
          <a:lstStyle/>
          <a:p>
            <a:r>
              <a:rPr lang="en-US" dirty="0" smtClean="0"/>
              <a:t>ARL Statistics 2005-06, 07,08</a:t>
            </a:r>
            <a:endParaRPr lang="en-US" dirty="0"/>
          </a:p>
        </p:txBody>
      </p:sp>
      <p:graphicFrame>
        <p:nvGraphicFramePr>
          <p:cNvPr id="9" name="Object 1"/>
          <p:cNvGraphicFramePr>
            <a:graphicFrameLocks/>
          </p:cNvGraphicFramePr>
          <p:nvPr>
            <p:extLst>
              <p:ext uri="{D42A27DB-BD31-4B8C-83A1-F6EECF244321}">
                <p14:modId xmlns:p14="http://schemas.microsoft.com/office/powerpoint/2010/main" val="4115467760"/>
              </p:ext>
            </p:extLst>
          </p:nvPr>
        </p:nvGraphicFramePr>
        <p:xfrm>
          <a:off x="1130300" y="1854200"/>
          <a:ext cx="6883400" cy="4826000"/>
        </p:xfrm>
        <a:graphic>
          <a:graphicData uri="http://schemas.openxmlformats.org/presentationml/2006/ole">
            <mc:AlternateContent xmlns:mc="http://schemas.openxmlformats.org/markup-compatibility/2006">
              <mc:Choice xmlns:v="urn:schemas-microsoft-com:vml" Requires="v">
                <p:oleObj spid="_x0000_s4126" name="Chart" r:id="rId4" imgW="13595205" imgH="10883721" progId="MSGraph.Chart.8">
                  <p:embed/>
                </p:oleObj>
              </mc:Choice>
              <mc:Fallback>
                <p:oleObj name="Chart" r:id="rId4" imgW="13595205" imgH="10883721" progId="MSGraph.Chart.8">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30300" y="1854200"/>
                        <a:ext cx="6883400" cy="4826000"/>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2993142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183800" y="887618"/>
            <a:ext cx="2577557" cy="794165"/>
          </a:xfrm>
          <a:prstGeom prst="roundRect">
            <a:avLst>
              <a:gd name="adj" fmla="val 6828"/>
            </a:avLst>
          </a:prstGeom>
          <a:solidFill>
            <a:srgbClr val="8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316703" y="957058"/>
            <a:ext cx="1541582" cy="400110"/>
          </a:xfrm>
          <a:prstGeom prst="rect">
            <a:avLst/>
          </a:prstGeom>
          <a:noFill/>
        </p:spPr>
        <p:txBody>
          <a:bodyPr wrap="square" rtlCol="0">
            <a:spAutoFit/>
          </a:bodyPr>
          <a:lstStyle/>
          <a:p>
            <a:pPr algn="ctr"/>
            <a:r>
              <a:rPr lang="en-US" sz="2000" dirty="0" smtClean="0">
                <a:solidFill>
                  <a:schemeClr val="bg1"/>
                </a:solidFill>
                <a:latin typeface="Anziano Pro Regular"/>
                <a:cs typeface="Anziano Pro Regular"/>
              </a:rPr>
              <a:t>Audience</a:t>
            </a:r>
            <a:endParaRPr lang="en-US" sz="2000" dirty="0">
              <a:solidFill>
                <a:schemeClr val="bg1"/>
              </a:solidFill>
              <a:latin typeface="Anziano Pro Regular"/>
              <a:cs typeface="Anziano Pro Regular"/>
            </a:endParaRPr>
          </a:p>
        </p:txBody>
      </p:sp>
      <p:sp>
        <p:nvSpPr>
          <p:cNvPr id="22" name="Rectangle 21"/>
          <p:cNvSpPr/>
          <p:nvPr/>
        </p:nvSpPr>
        <p:spPr>
          <a:xfrm>
            <a:off x="0" y="0"/>
            <a:ext cx="9144000" cy="6858000"/>
          </a:xfrm>
          <a:prstGeom prst="rect">
            <a:avLst/>
          </a:prstGeom>
          <a:noFill/>
          <a:ln w="12700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p:cNvSpPr txBox="1"/>
          <p:nvPr/>
        </p:nvSpPr>
        <p:spPr>
          <a:xfrm>
            <a:off x="2393757" y="2120900"/>
            <a:ext cx="6557822" cy="461665"/>
          </a:xfrm>
          <a:prstGeom prst="rect">
            <a:avLst/>
          </a:prstGeom>
          <a:noFill/>
        </p:spPr>
        <p:txBody>
          <a:bodyPr wrap="square" rtlCol="0">
            <a:spAutoFit/>
          </a:bodyPr>
          <a:lstStyle/>
          <a:p>
            <a:pPr>
              <a:defRPr/>
            </a:pPr>
            <a:r>
              <a:rPr lang="en-US" altLang="ja-JP" sz="2400" dirty="0" smtClean="0">
                <a:cs typeface="American Typewriter"/>
              </a:rPr>
              <a:t>1/3 of all downloads from less-developed countries</a:t>
            </a:r>
            <a:endParaRPr lang="en-US" sz="2400" dirty="0">
              <a:cs typeface="American Typewriter"/>
            </a:endParaRPr>
          </a:p>
        </p:txBody>
      </p:sp>
      <p:sp>
        <p:nvSpPr>
          <p:cNvPr id="11" name="TextBox 10"/>
          <p:cNvSpPr txBox="1"/>
          <p:nvPr/>
        </p:nvSpPr>
        <p:spPr>
          <a:xfrm>
            <a:off x="4013201" y="1035452"/>
            <a:ext cx="4711700" cy="646331"/>
          </a:xfrm>
          <a:prstGeom prst="rect">
            <a:avLst/>
          </a:prstGeom>
          <a:noFill/>
        </p:spPr>
        <p:txBody>
          <a:bodyPr wrap="square" rtlCol="0">
            <a:spAutoFit/>
          </a:bodyPr>
          <a:lstStyle/>
          <a:p>
            <a:r>
              <a:rPr lang="en-US" sz="3600" dirty="0" smtClean="0">
                <a:solidFill>
                  <a:srgbClr val="800000"/>
                </a:solidFill>
                <a:latin typeface="BentonSans Regular"/>
                <a:cs typeface="BentonSans Regular"/>
              </a:rPr>
              <a:t>New readers</a:t>
            </a:r>
            <a:endParaRPr lang="en-US" dirty="0"/>
          </a:p>
        </p:txBody>
      </p:sp>
      <p:cxnSp>
        <p:nvCxnSpPr>
          <p:cNvPr id="25" name="Straight Connector 24"/>
          <p:cNvCxnSpPr/>
          <p:nvPr/>
        </p:nvCxnSpPr>
        <p:spPr>
          <a:xfrm>
            <a:off x="757627" y="3120080"/>
            <a:ext cx="8193952" cy="54"/>
          </a:xfrm>
          <a:prstGeom prst="line">
            <a:avLst/>
          </a:prstGeom>
          <a:ln w="12700">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pic>
        <p:nvPicPr>
          <p:cNvPr id="10" name="Picture 9" descr="Screen Shot 2014-05-12 at 9.49.59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2135" y="3225800"/>
            <a:ext cx="5119166" cy="3362955"/>
          </a:xfrm>
          <a:prstGeom prst="rect">
            <a:avLst/>
          </a:prstGeom>
        </p:spPr>
      </p:pic>
    </p:spTree>
    <p:extLst>
      <p:ext uri="{BB962C8B-B14F-4D97-AF65-F5344CB8AC3E}">
        <p14:creationId xmlns:p14="http://schemas.microsoft.com/office/powerpoint/2010/main" val="33414823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3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183800" y="887618"/>
            <a:ext cx="2577557" cy="794165"/>
          </a:xfrm>
          <a:prstGeom prst="roundRect">
            <a:avLst>
              <a:gd name="adj" fmla="val 6828"/>
            </a:avLst>
          </a:prstGeom>
          <a:solidFill>
            <a:srgbClr val="8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316703" y="957058"/>
            <a:ext cx="1541582" cy="400110"/>
          </a:xfrm>
          <a:prstGeom prst="rect">
            <a:avLst/>
          </a:prstGeom>
          <a:noFill/>
        </p:spPr>
        <p:txBody>
          <a:bodyPr wrap="square" rtlCol="0">
            <a:spAutoFit/>
          </a:bodyPr>
          <a:lstStyle/>
          <a:p>
            <a:pPr algn="ctr"/>
            <a:r>
              <a:rPr lang="en-US" sz="2000" dirty="0" smtClean="0">
                <a:solidFill>
                  <a:schemeClr val="bg1"/>
                </a:solidFill>
                <a:latin typeface="Anziano Pro Regular"/>
                <a:cs typeface="Anziano Pro Regular"/>
              </a:rPr>
              <a:t>Audience</a:t>
            </a:r>
            <a:endParaRPr lang="en-US" sz="2000" dirty="0">
              <a:solidFill>
                <a:schemeClr val="bg1"/>
              </a:solidFill>
              <a:latin typeface="Anziano Pro Regular"/>
              <a:cs typeface="Anziano Pro Regular"/>
            </a:endParaRPr>
          </a:p>
        </p:txBody>
      </p:sp>
      <p:sp>
        <p:nvSpPr>
          <p:cNvPr id="22" name="Rectangle 21"/>
          <p:cNvSpPr/>
          <p:nvPr/>
        </p:nvSpPr>
        <p:spPr>
          <a:xfrm>
            <a:off x="0" y="0"/>
            <a:ext cx="9144000" cy="6858000"/>
          </a:xfrm>
          <a:prstGeom prst="rect">
            <a:avLst/>
          </a:prstGeom>
          <a:noFill/>
          <a:ln w="12700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p:cNvSpPr txBox="1"/>
          <p:nvPr/>
        </p:nvSpPr>
        <p:spPr>
          <a:xfrm>
            <a:off x="2393757" y="1905000"/>
            <a:ext cx="6557822" cy="1200328"/>
          </a:xfrm>
          <a:prstGeom prst="rect">
            <a:avLst/>
          </a:prstGeom>
          <a:noFill/>
        </p:spPr>
        <p:txBody>
          <a:bodyPr wrap="square" rtlCol="0">
            <a:spAutoFit/>
          </a:bodyPr>
          <a:lstStyle/>
          <a:p>
            <a:pPr>
              <a:defRPr/>
            </a:pPr>
            <a:r>
              <a:rPr lang="en-US" sz="2400" dirty="0" smtClean="0">
                <a:cs typeface="American Typewriter"/>
              </a:rPr>
              <a:t>78% of academic libraries at African institutions have less than $100,000 per year to spend on journal subscriptions</a:t>
            </a:r>
            <a:endParaRPr lang="en-US" sz="2400" dirty="0">
              <a:cs typeface="American Typewriter"/>
            </a:endParaRPr>
          </a:p>
        </p:txBody>
      </p:sp>
      <p:sp>
        <p:nvSpPr>
          <p:cNvPr id="11" name="TextBox 10"/>
          <p:cNvSpPr txBox="1"/>
          <p:nvPr/>
        </p:nvSpPr>
        <p:spPr>
          <a:xfrm>
            <a:off x="4013201" y="1035452"/>
            <a:ext cx="4711700" cy="646331"/>
          </a:xfrm>
          <a:prstGeom prst="rect">
            <a:avLst/>
          </a:prstGeom>
          <a:noFill/>
        </p:spPr>
        <p:txBody>
          <a:bodyPr wrap="square" rtlCol="0">
            <a:spAutoFit/>
          </a:bodyPr>
          <a:lstStyle/>
          <a:p>
            <a:r>
              <a:rPr lang="en-US" sz="3600" dirty="0" smtClean="0">
                <a:solidFill>
                  <a:srgbClr val="800000"/>
                </a:solidFill>
                <a:latin typeface="BentonSans Regular"/>
                <a:cs typeface="BentonSans Regular"/>
              </a:rPr>
              <a:t>Budgets</a:t>
            </a:r>
            <a:endParaRPr lang="en-US" dirty="0"/>
          </a:p>
        </p:txBody>
      </p:sp>
      <p:cxnSp>
        <p:nvCxnSpPr>
          <p:cNvPr id="25" name="Straight Connector 24"/>
          <p:cNvCxnSpPr/>
          <p:nvPr/>
        </p:nvCxnSpPr>
        <p:spPr>
          <a:xfrm>
            <a:off x="757627" y="3120080"/>
            <a:ext cx="8193952" cy="54"/>
          </a:xfrm>
          <a:prstGeom prst="line">
            <a:avLst/>
          </a:prstGeom>
          <a:ln w="12700">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pic>
        <p:nvPicPr>
          <p:cNvPr id="10" name="Picture 9" descr="Screen Shot 2014-05-12 at 9.49.59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2135" y="3225800"/>
            <a:ext cx="5119166" cy="3362955"/>
          </a:xfrm>
          <a:prstGeom prst="rect">
            <a:avLst/>
          </a:prstGeom>
        </p:spPr>
      </p:pic>
    </p:spTree>
    <p:extLst>
      <p:ext uri="{BB962C8B-B14F-4D97-AF65-F5344CB8AC3E}">
        <p14:creationId xmlns:p14="http://schemas.microsoft.com/office/powerpoint/2010/main" val="27055305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3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183800" y="887618"/>
            <a:ext cx="2577557" cy="794165"/>
          </a:xfrm>
          <a:prstGeom prst="roundRect">
            <a:avLst>
              <a:gd name="adj" fmla="val 6828"/>
            </a:avLst>
          </a:prstGeom>
          <a:solidFill>
            <a:srgbClr val="8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316703" y="957058"/>
            <a:ext cx="1541582" cy="400110"/>
          </a:xfrm>
          <a:prstGeom prst="rect">
            <a:avLst/>
          </a:prstGeom>
          <a:noFill/>
        </p:spPr>
        <p:txBody>
          <a:bodyPr wrap="square" rtlCol="0">
            <a:spAutoFit/>
          </a:bodyPr>
          <a:lstStyle/>
          <a:p>
            <a:pPr algn="ctr"/>
            <a:r>
              <a:rPr lang="en-US" sz="2000" dirty="0" smtClean="0">
                <a:solidFill>
                  <a:schemeClr val="bg1"/>
                </a:solidFill>
                <a:latin typeface="Anziano Pro Regular"/>
                <a:cs typeface="Anziano Pro Regular"/>
              </a:rPr>
              <a:t>Audience</a:t>
            </a:r>
            <a:endParaRPr lang="en-US" sz="2000" dirty="0">
              <a:solidFill>
                <a:schemeClr val="bg1"/>
              </a:solidFill>
              <a:latin typeface="Anziano Pro Regular"/>
              <a:cs typeface="Anziano Pro Regular"/>
            </a:endParaRPr>
          </a:p>
        </p:txBody>
      </p:sp>
      <p:sp>
        <p:nvSpPr>
          <p:cNvPr id="22" name="Rectangle 21"/>
          <p:cNvSpPr/>
          <p:nvPr/>
        </p:nvSpPr>
        <p:spPr>
          <a:xfrm>
            <a:off x="0" y="0"/>
            <a:ext cx="9144000" cy="6858000"/>
          </a:xfrm>
          <a:prstGeom prst="rect">
            <a:avLst/>
          </a:prstGeom>
          <a:noFill/>
          <a:ln w="12700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TextBox 10"/>
          <p:cNvSpPr txBox="1"/>
          <p:nvPr/>
        </p:nvSpPr>
        <p:spPr>
          <a:xfrm>
            <a:off x="4013201" y="1035452"/>
            <a:ext cx="4711700" cy="1200329"/>
          </a:xfrm>
          <a:prstGeom prst="rect">
            <a:avLst/>
          </a:prstGeom>
          <a:noFill/>
        </p:spPr>
        <p:txBody>
          <a:bodyPr wrap="square" rtlCol="0">
            <a:spAutoFit/>
          </a:bodyPr>
          <a:lstStyle/>
          <a:p>
            <a:r>
              <a:rPr lang="en-US" sz="3600" dirty="0" smtClean="0">
                <a:solidFill>
                  <a:srgbClr val="800000"/>
                </a:solidFill>
                <a:latin typeface="BentonSans Regular"/>
                <a:cs typeface="BentonSans Regular"/>
              </a:rPr>
              <a:t>Top 10 Downloading African Countries</a:t>
            </a:r>
            <a:endParaRPr lang="en-US" dirty="0"/>
          </a:p>
        </p:txBody>
      </p:sp>
      <p:cxnSp>
        <p:nvCxnSpPr>
          <p:cNvPr id="25" name="Straight Connector 24"/>
          <p:cNvCxnSpPr/>
          <p:nvPr/>
        </p:nvCxnSpPr>
        <p:spPr>
          <a:xfrm>
            <a:off x="757627" y="2472380"/>
            <a:ext cx="8193952" cy="54"/>
          </a:xfrm>
          <a:prstGeom prst="line">
            <a:avLst/>
          </a:prstGeom>
          <a:ln w="12700">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pic>
        <p:nvPicPr>
          <p:cNvPr id="1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3602" y="2895600"/>
            <a:ext cx="7483287" cy="37606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spTree>
    <p:extLst>
      <p:ext uri="{BB962C8B-B14F-4D97-AF65-F5344CB8AC3E}">
        <p14:creationId xmlns:p14="http://schemas.microsoft.com/office/powerpoint/2010/main" val="1883437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183800" y="887618"/>
            <a:ext cx="2577557" cy="794165"/>
          </a:xfrm>
          <a:prstGeom prst="roundRect">
            <a:avLst>
              <a:gd name="adj" fmla="val 6828"/>
            </a:avLst>
          </a:prstGeom>
          <a:solidFill>
            <a:srgbClr val="8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316703" y="957058"/>
            <a:ext cx="1541582" cy="400110"/>
          </a:xfrm>
          <a:prstGeom prst="rect">
            <a:avLst/>
          </a:prstGeom>
          <a:noFill/>
        </p:spPr>
        <p:txBody>
          <a:bodyPr wrap="square" rtlCol="0">
            <a:spAutoFit/>
          </a:bodyPr>
          <a:lstStyle/>
          <a:p>
            <a:pPr algn="ctr"/>
            <a:r>
              <a:rPr lang="en-US" sz="2000" dirty="0" smtClean="0">
                <a:solidFill>
                  <a:schemeClr val="bg1"/>
                </a:solidFill>
                <a:latin typeface="Anziano Pro Regular"/>
                <a:cs typeface="Anziano Pro Regular"/>
              </a:rPr>
              <a:t>Audience</a:t>
            </a:r>
            <a:endParaRPr lang="en-US" sz="2000" dirty="0">
              <a:solidFill>
                <a:schemeClr val="bg1"/>
              </a:solidFill>
              <a:latin typeface="Anziano Pro Regular"/>
              <a:cs typeface="Anziano Pro Regular"/>
            </a:endParaRPr>
          </a:p>
        </p:txBody>
      </p:sp>
      <p:sp>
        <p:nvSpPr>
          <p:cNvPr id="22" name="Rectangle 21"/>
          <p:cNvSpPr/>
          <p:nvPr/>
        </p:nvSpPr>
        <p:spPr>
          <a:xfrm>
            <a:off x="0" y="0"/>
            <a:ext cx="9144000" cy="6858000"/>
          </a:xfrm>
          <a:prstGeom prst="rect">
            <a:avLst/>
          </a:prstGeom>
          <a:noFill/>
          <a:ln w="12700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TextBox 10"/>
          <p:cNvSpPr txBox="1"/>
          <p:nvPr/>
        </p:nvSpPr>
        <p:spPr>
          <a:xfrm>
            <a:off x="4013201" y="1035452"/>
            <a:ext cx="4711700" cy="646331"/>
          </a:xfrm>
          <a:prstGeom prst="rect">
            <a:avLst/>
          </a:prstGeom>
          <a:noFill/>
        </p:spPr>
        <p:txBody>
          <a:bodyPr wrap="square" rtlCol="0">
            <a:spAutoFit/>
          </a:bodyPr>
          <a:lstStyle/>
          <a:p>
            <a:r>
              <a:rPr lang="en-US" sz="3600" dirty="0" smtClean="0">
                <a:solidFill>
                  <a:srgbClr val="800000"/>
                </a:solidFill>
                <a:latin typeface="BentonSans Regular"/>
                <a:cs typeface="BentonSans Regular"/>
              </a:rPr>
              <a:t>Readers with opinions</a:t>
            </a:r>
            <a:endParaRPr lang="en-US" dirty="0"/>
          </a:p>
        </p:txBody>
      </p:sp>
      <p:cxnSp>
        <p:nvCxnSpPr>
          <p:cNvPr id="25" name="Straight Connector 24"/>
          <p:cNvCxnSpPr/>
          <p:nvPr/>
        </p:nvCxnSpPr>
        <p:spPr>
          <a:xfrm>
            <a:off x="757627" y="3120080"/>
            <a:ext cx="8193952" cy="54"/>
          </a:xfrm>
          <a:prstGeom prst="line">
            <a:avLst/>
          </a:prstGeom>
          <a:ln w="12700">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pic>
        <p:nvPicPr>
          <p:cNvPr id="2" name="Picture 1" descr="Screen Shot 2014-05-13 at 1.29.05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11390" y="1815948"/>
            <a:ext cx="5432409" cy="4815253"/>
          </a:xfrm>
          <a:prstGeom prst="rect">
            <a:avLst/>
          </a:prstGeom>
        </p:spPr>
      </p:pic>
    </p:spTree>
    <p:extLst>
      <p:ext uri="{BB962C8B-B14F-4D97-AF65-F5344CB8AC3E}">
        <p14:creationId xmlns:p14="http://schemas.microsoft.com/office/powerpoint/2010/main" val="917415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3799" y="3272118"/>
            <a:ext cx="10000152" cy="3302000"/>
          </a:xfrm>
          <a:prstGeom prst="rect">
            <a:avLst/>
          </a:prstGeom>
          <a:solidFill>
            <a:schemeClr val="bg1">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Rounded Rectangle 3"/>
          <p:cNvSpPr/>
          <p:nvPr/>
        </p:nvSpPr>
        <p:spPr>
          <a:xfrm>
            <a:off x="-183799" y="887618"/>
            <a:ext cx="2439917" cy="616421"/>
          </a:xfrm>
          <a:prstGeom prst="roundRect">
            <a:avLst>
              <a:gd name="adj" fmla="val 6828"/>
            </a:avLst>
          </a:prstGeom>
          <a:solidFill>
            <a:srgbClr val="8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extBox 4"/>
          <p:cNvSpPr txBox="1"/>
          <p:nvPr/>
        </p:nvSpPr>
        <p:spPr>
          <a:xfrm>
            <a:off x="0" y="957058"/>
            <a:ext cx="2151529" cy="400110"/>
          </a:xfrm>
          <a:prstGeom prst="rect">
            <a:avLst/>
          </a:prstGeom>
          <a:noFill/>
        </p:spPr>
        <p:txBody>
          <a:bodyPr wrap="square" rtlCol="0">
            <a:spAutoFit/>
          </a:bodyPr>
          <a:lstStyle/>
          <a:p>
            <a:pPr algn="ctr"/>
            <a:r>
              <a:rPr lang="en-US" sz="2000" dirty="0" smtClean="0">
                <a:solidFill>
                  <a:schemeClr val="bg1"/>
                </a:solidFill>
                <a:latin typeface="Anziano Pro Regular"/>
                <a:cs typeface="Anziano Pro Regular"/>
              </a:rPr>
              <a:t>Audience</a:t>
            </a:r>
            <a:endParaRPr lang="en-US" sz="2000" dirty="0">
              <a:solidFill>
                <a:schemeClr val="bg1"/>
              </a:solidFill>
              <a:latin typeface="Anziano Pro Regular"/>
              <a:cs typeface="Anziano Pro Regular"/>
            </a:endParaRPr>
          </a:p>
        </p:txBody>
      </p:sp>
      <p:sp>
        <p:nvSpPr>
          <p:cNvPr id="9" name="TextBox 8"/>
          <p:cNvSpPr txBox="1"/>
          <p:nvPr/>
        </p:nvSpPr>
        <p:spPr>
          <a:xfrm>
            <a:off x="2749175" y="1214321"/>
            <a:ext cx="2577555" cy="1569660"/>
          </a:xfrm>
          <a:prstGeom prst="rect">
            <a:avLst/>
          </a:prstGeom>
          <a:noFill/>
        </p:spPr>
        <p:txBody>
          <a:bodyPr wrap="square" rtlCol="0">
            <a:spAutoFit/>
          </a:bodyPr>
          <a:lstStyle/>
          <a:p>
            <a:pPr algn="r"/>
            <a:r>
              <a:rPr lang="en-US" sz="1600" dirty="0" smtClean="0">
                <a:solidFill>
                  <a:srgbClr val="800000"/>
                </a:solidFill>
                <a:latin typeface="Anziano Pro Regular"/>
                <a:cs typeface="Anziano Pro Regular"/>
              </a:rPr>
              <a:t>Student from US: </a:t>
            </a:r>
          </a:p>
          <a:p>
            <a:pPr algn="r"/>
            <a:r>
              <a:rPr lang="en-US" sz="1600" dirty="0" smtClean="0">
                <a:latin typeface="Anziano Pro Regular"/>
                <a:cs typeface="Anziano Pro Regular"/>
              </a:rPr>
              <a:t>"</a:t>
            </a:r>
            <a:r>
              <a:rPr lang="en-US" sz="1600" dirty="0">
                <a:latin typeface="Anziano Pro Regular"/>
                <a:cs typeface="Anziano Pro Regular"/>
              </a:rPr>
              <a:t>[I am] writing a paper on prophetic medicine and using this in my intro as the background and the </a:t>
            </a:r>
            <a:r>
              <a:rPr lang="en-US" sz="1600" dirty="0" err="1">
                <a:latin typeface="Anziano Pro Regular"/>
                <a:cs typeface="Anziano Pro Regular"/>
              </a:rPr>
              <a:t>galenic</a:t>
            </a:r>
            <a:r>
              <a:rPr lang="en-US" sz="1600" dirty="0">
                <a:latin typeface="Anziano Pro Regular"/>
                <a:cs typeface="Anziano Pro Regular"/>
              </a:rPr>
              <a:t> medicine"</a:t>
            </a:r>
            <a:endParaRPr lang="en-US" sz="1600" dirty="0" smtClean="0">
              <a:latin typeface="Anziano Pro Regular"/>
              <a:cs typeface="Anziano Pro Regular"/>
            </a:endParaRPr>
          </a:p>
        </p:txBody>
      </p:sp>
      <p:sp>
        <p:nvSpPr>
          <p:cNvPr id="10" name="Rectangle 9"/>
          <p:cNvSpPr/>
          <p:nvPr/>
        </p:nvSpPr>
        <p:spPr>
          <a:xfrm>
            <a:off x="0" y="0"/>
            <a:ext cx="9144000" cy="6858000"/>
          </a:xfrm>
          <a:prstGeom prst="rect">
            <a:avLst/>
          </a:prstGeom>
          <a:noFill/>
          <a:ln w="12700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1" name="Picture 10" descr="Screen Shot 2014-03-10 at 11.42.50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69270" y="350898"/>
            <a:ext cx="3376933" cy="2396998"/>
          </a:xfrm>
          <a:prstGeom prst="rect">
            <a:avLst/>
          </a:prstGeom>
          <a:ln w="3175">
            <a:solidFill>
              <a:schemeClr val="tx1">
                <a:lumMod val="50000"/>
                <a:lumOff val="50000"/>
              </a:schemeClr>
            </a:solidFill>
          </a:ln>
        </p:spPr>
      </p:pic>
      <p:pic>
        <p:nvPicPr>
          <p:cNvPr id="12" name="Picture 11" descr="Articles_Downloaded-2.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4552" y="3812839"/>
            <a:ext cx="3944470" cy="2253279"/>
          </a:xfrm>
          <a:prstGeom prst="rect">
            <a:avLst/>
          </a:prstGeom>
          <a:ln>
            <a:solidFill>
              <a:srgbClr val="800000"/>
            </a:solidFill>
          </a:ln>
        </p:spPr>
      </p:pic>
      <p:pic>
        <p:nvPicPr>
          <p:cNvPr id="13" name="Picture 12" descr="Screen Shot 2014-03-10 at 11.47.23 A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53124" y="3812839"/>
            <a:ext cx="3441822" cy="2253279"/>
          </a:xfrm>
          <a:prstGeom prst="rect">
            <a:avLst/>
          </a:prstGeom>
          <a:ln w="3175">
            <a:solidFill>
              <a:srgbClr val="800000"/>
            </a:solidFill>
          </a:ln>
        </p:spPr>
      </p:pic>
    </p:spTree>
    <p:extLst>
      <p:ext uri="{BB962C8B-B14F-4D97-AF65-F5344CB8AC3E}">
        <p14:creationId xmlns:p14="http://schemas.microsoft.com/office/powerpoint/2010/main" val="13899215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183800" y="887618"/>
            <a:ext cx="7575200" cy="2439782"/>
          </a:xfrm>
          <a:prstGeom prst="roundRect">
            <a:avLst>
              <a:gd name="adj" fmla="val 6828"/>
            </a:avLst>
          </a:prstGeom>
          <a:solidFill>
            <a:srgbClr val="8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316702" y="957058"/>
            <a:ext cx="5766597" cy="769441"/>
          </a:xfrm>
          <a:prstGeom prst="rect">
            <a:avLst/>
          </a:prstGeom>
          <a:noFill/>
        </p:spPr>
        <p:txBody>
          <a:bodyPr wrap="square" rtlCol="0">
            <a:spAutoFit/>
          </a:bodyPr>
          <a:lstStyle/>
          <a:p>
            <a:pPr algn="ctr"/>
            <a:r>
              <a:rPr lang="en-US" sz="4400" dirty="0" smtClean="0">
                <a:solidFill>
                  <a:schemeClr val="bg1"/>
                </a:solidFill>
                <a:latin typeface="Anziano Pro Regular"/>
                <a:cs typeface="Anziano Pro Regular"/>
              </a:rPr>
              <a:t>Rights Retention</a:t>
            </a:r>
            <a:endParaRPr lang="en-US" sz="4400" dirty="0">
              <a:solidFill>
                <a:schemeClr val="bg1"/>
              </a:solidFill>
              <a:latin typeface="Anziano Pro Regular"/>
              <a:cs typeface="Anziano Pro Regular"/>
            </a:endParaRPr>
          </a:p>
        </p:txBody>
      </p:sp>
      <p:sp>
        <p:nvSpPr>
          <p:cNvPr id="22" name="Rectangle 21"/>
          <p:cNvSpPr/>
          <p:nvPr/>
        </p:nvSpPr>
        <p:spPr>
          <a:xfrm>
            <a:off x="0" y="0"/>
            <a:ext cx="9144000" cy="6858000"/>
          </a:xfrm>
          <a:prstGeom prst="rect">
            <a:avLst/>
          </a:prstGeom>
          <a:noFill/>
          <a:ln w="12700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5" name="Straight Connector 24"/>
          <p:cNvCxnSpPr/>
          <p:nvPr/>
        </p:nvCxnSpPr>
        <p:spPr>
          <a:xfrm>
            <a:off x="656027" y="4199580"/>
            <a:ext cx="8193952" cy="54"/>
          </a:xfrm>
          <a:prstGeom prst="line">
            <a:avLst/>
          </a:prstGeom>
          <a:ln w="12700">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747472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Arrow Connector 1"/>
          <p:cNvCxnSpPr/>
          <p:nvPr/>
        </p:nvCxnSpPr>
        <p:spPr>
          <a:xfrm>
            <a:off x="1016000" y="3302000"/>
            <a:ext cx="2604790" cy="901989"/>
          </a:xfrm>
          <a:prstGeom prst="straightConnector1">
            <a:avLst/>
          </a:prstGeom>
          <a:ln w="50800" cmpd="sng">
            <a:solidFill>
              <a:srgbClr val="800000">
                <a:alpha val="50000"/>
              </a:srgbClr>
            </a:solidFill>
            <a:tailEnd type="stealth"/>
          </a:ln>
        </p:spPr>
        <p:style>
          <a:lnRef idx="2">
            <a:schemeClr val="accent1"/>
          </a:lnRef>
          <a:fillRef idx="0">
            <a:schemeClr val="accent1"/>
          </a:fillRef>
          <a:effectRef idx="1">
            <a:schemeClr val="accent1"/>
          </a:effectRef>
          <a:fontRef idx="minor">
            <a:schemeClr val="tx1"/>
          </a:fontRef>
        </p:style>
      </p:cxnSp>
      <p:cxnSp>
        <p:nvCxnSpPr>
          <p:cNvPr id="3" name="Straight Arrow Connector 2"/>
          <p:cNvCxnSpPr/>
          <p:nvPr/>
        </p:nvCxnSpPr>
        <p:spPr>
          <a:xfrm>
            <a:off x="1003300" y="2839947"/>
            <a:ext cx="3571486" cy="0"/>
          </a:xfrm>
          <a:prstGeom prst="straightConnector1">
            <a:avLst/>
          </a:prstGeom>
          <a:ln w="50800" cmpd="sng">
            <a:solidFill>
              <a:srgbClr val="800000">
                <a:alpha val="50000"/>
              </a:srgbClr>
            </a:solidFill>
            <a:tailEnd type="stealth"/>
          </a:ln>
        </p:spPr>
        <p:style>
          <a:lnRef idx="2">
            <a:schemeClr val="accent1"/>
          </a:lnRef>
          <a:fillRef idx="0">
            <a:schemeClr val="accent1"/>
          </a:fillRef>
          <a:effectRef idx="1">
            <a:schemeClr val="accent1"/>
          </a:effectRef>
          <a:fontRef idx="minor">
            <a:schemeClr val="tx1"/>
          </a:fontRef>
        </p:style>
      </p:cxnSp>
      <p:sp>
        <p:nvSpPr>
          <p:cNvPr id="5" name="Rounded Rectangle 4"/>
          <p:cNvSpPr/>
          <p:nvPr/>
        </p:nvSpPr>
        <p:spPr>
          <a:xfrm>
            <a:off x="-183800" y="887618"/>
            <a:ext cx="2577557" cy="794165"/>
          </a:xfrm>
          <a:prstGeom prst="roundRect">
            <a:avLst>
              <a:gd name="adj" fmla="val 6828"/>
            </a:avLst>
          </a:prstGeom>
          <a:solidFill>
            <a:srgbClr val="8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316703" y="957058"/>
            <a:ext cx="1541582" cy="707886"/>
          </a:xfrm>
          <a:prstGeom prst="rect">
            <a:avLst/>
          </a:prstGeom>
          <a:noFill/>
        </p:spPr>
        <p:txBody>
          <a:bodyPr wrap="square" rtlCol="0">
            <a:spAutoFit/>
          </a:bodyPr>
          <a:lstStyle/>
          <a:p>
            <a:pPr algn="ctr"/>
            <a:r>
              <a:rPr lang="en-US" sz="2000" dirty="0" smtClean="0">
                <a:solidFill>
                  <a:schemeClr val="bg1"/>
                </a:solidFill>
                <a:latin typeface="Anziano Pro Regular"/>
                <a:cs typeface="Anziano Pro Regular"/>
              </a:rPr>
              <a:t>Rights Retention </a:t>
            </a:r>
            <a:endParaRPr lang="en-US" sz="2000" dirty="0">
              <a:solidFill>
                <a:schemeClr val="bg1"/>
              </a:solidFill>
              <a:latin typeface="Anziano Pro Regular"/>
              <a:cs typeface="Anziano Pro Regular"/>
            </a:endParaRPr>
          </a:p>
        </p:txBody>
      </p:sp>
      <p:sp>
        <p:nvSpPr>
          <p:cNvPr id="18" name="TextBox 17"/>
          <p:cNvSpPr txBox="1"/>
          <p:nvPr/>
        </p:nvSpPr>
        <p:spPr>
          <a:xfrm>
            <a:off x="4574786" y="2530970"/>
            <a:ext cx="3807214" cy="646331"/>
          </a:xfrm>
          <a:prstGeom prst="rect">
            <a:avLst/>
          </a:prstGeom>
          <a:noFill/>
        </p:spPr>
        <p:txBody>
          <a:bodyPr wrap="square" rtlCol="0">
            <a:spAutoFit/>
          </a:bodyPr>
          <a:lstStyle/>
          <a:p>
            <a:r>
              <a:rPr lang="en-US" sz="3600" dirty="0" smtClean="0">
                <a:solidFill>
                  <a:srgbClr val="800000"/>
                </a:solidFill>
                <a:latin typeface="BentonSans Regular"/>
                <a:cs typeface="BentonSans Regular"/>
              </a:rPr>
              <a:t>Permission</a:t>
            </a:r>
            <a:endParaRPr lang="en-US" sz="3600" dirty="0" smtClean="0">
              <a:solidFill>
                <a:schemeClr val="tx1">
                  <a:lumMod val="65000"/>
                  <a:lumOff val="35000"/>
                </a:schemeClr>
              </a:solidFill>
              <a:latin typeface="BentonSans Regular"/>
              <a:cs typeface="BentonSans Regular"/>
            </a:endParaRPr>
          </a:p>
        </p:txBody>
      </p:sp>
      <p:sp>
        <p:nvSpPr>
          <p:cNvPr id="19" name="TextBox 18"/>
          <p:cNvSpPr txBox="1"/>
          <p:nvPr/>
        </p:nvSpPr>
        <p:spPr>
          <a:xfrm>
            <a:off x="3582690" y="3975101"/>
            <a:ext cx="3249910" cy="646331"/>
          </a:xfrm>
          <a:prstGeom prst="rect">
            <a:avLst/>
          </a:prstGeom>
          <a:noFill/>
        </p:spPr>
        <p:txBody>
          <a:bodyPr wrap="square" rtlCol="0">
            <a:spAutoFit/>
          </a:bodyPr>
          <a:lstStyle/>
          <a:p>
            <a:r>
              <a:rPr lang="en-US" sz="3600" dirty="0" smtClean="0">
                <a:solidFill>
                  <a:srgbClr val="800000"/>
                </a:solidFill>
                <a:latin typeface="BentonSans Regular"/>
                <a:cs typeface="BentonSans Regular"/>
              </a:rPr>
              <a:t>Waiver</a:t>
            </a:r>
            <a:endParaRPr lang="en-US" sz="3600" dirty="0" smtClean="0">
              <a:solidFill>
                <a:schemeClr val="tx1">
                  <a:lumMod val="65000"/>
                  <a:lumOff val="35000"/>
                </a:schemeClr>
              </a:solidFill>
              <a:latin typeface="BentonSans Regular"/>
              <a:cs typeface="BentonSans Regular"/>
            </a:endParaRPr>
          </a:p>
        </p:txBody>
      </p:sp>
      <p:sp>
        <p:nvSpPr>
          <p:cNvPr id="20" name="TextBox 19"/>
          <p:cNvSpPr txBox="1"/>
          <p:nvPr/>
        </p:nvSpPr>
        <p:spPr>
          <a:xfrm>
            <a:off x="2393757" y="5422862"/>
            <a:ext cx="6140643" cy="646331"/>
          </a:xfrm>
          <a:prstGeom prst="rect">
            <a:avLst/>
          </a:prstGeom>
          <a:noFill/>
        </p:spPr>
        <p:txBody>
          <a:bodyPr wrap="square" rtlCol="0">
            <a:spAutoFit/>
          </a:bodyPr>
          <a:lstStyle/>
          <a:p>
            <a:r>
              <a:rPr lang="en-US" sz="3600" dirty="0" smtClean="0">
                <a:solidFill>
                  <a:srgbClr val="800000"/>
                </a:solidFill>
                <a:latin typeface="BentonSans Regular"/>
                <a:cs typeface="BentonSans Regular"/>
              </a:rPr>
              <a:t>Deposit</a:t>
            </a:r>
            <a:endParaRPr lang="en-US" sz="3600" dirty="0">
              <a:solidFill>
                <a:schemeClr val="tx1">
                  <a:lumMod val="65000"/>
                  <a:lumOff val="35000"/>
                </a:schemeClr>
              </a:solidFill>
              <a:latin typeface="BentonSans Regular"/>
              <a:cs typeface="BentonSans Regular"/>
            </a:endParaRPr>
          </a:p>
        </p:txBody>
      </p:sp>
      <p:cxnSp>
        <p:nvCxnSpPr>
          <p:cNvPr id="21" name="Straight Arrow Connector 20"/>
          <p:cNvCxnSpPr/>
          <p:nvPr/>
        </p:nvCxnSpPr>
        <p:spPr>
          <a:xfrm>
            <a:off x="749580" y="3463100"/>
            <a:ext cx="1644177" cy="1934362"/>
          </a:xfrm>
          <a:prstGeom prst="straightConnector1">
            <a:avLst/>
          </a:prstGeom>
          <a:ln w="50800" cmpd="sng">
            <a:solidFill>
              <a:srgbClr val="800000">
                <a:alpha val="50000"/>
              </a:srgbClr>
            </a:solidFill>
            <a:tailEnd type="stealth"/>
          </a:ln>
        </p:spPr>
        <p:style>
          <a:lnRef idx="2">
            <a:schemeClr val="accent1"/>
          </a:lnRef>
          <a:fillRef idx="0">
            <a:schemeClr val="accent1"/>
          </a:fillRef>
          <a:effectRef idx="1">
            <a:schemeClr val="accent1"/>
          </a:effectRef>
          <a:fontRef idx="minor">
            <a:schemeClr val="tx1"/>
          </a:fontRef>
        </p:style>
      </p:cxnSp>
      <p:sp>
        <p:nvSpPr>
          <p:cNvPr id="22" name="Rectangle 21"/>
          <p:cNvSpPr/>
          <p:nvPr/>
        </p:nvSpPr>
        <p:spPr>
          <a:xfrm>
            <a:off x="0" y="0"/>
            <a:ext cx="9144000" cy="6858000"/>
          </a:xfrm>
          <a:prstGeom prst="rect">
            <a:avLst/>
          </a:prstGeom>
          <a:noFill/>
          <a:ln w="12700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6" name="Picture 25"/>
          <p:cNvPicPr>
            <a:picLocks noChangeAspect="1"/>
          </p:cNvPicPr>
          <p:nvPr/>
        </p:nvPicPr>
        <p:blipFill>
          <a:blip r:embed="rId3"/>
          <a:stretch>
            <a:fillRect/>
          </a:stretch>
        </p:blipFill>
        <p:spPr>
          <a:xfrm>
            <a:off x="371437" y="2406461"/>
            <a:ext cx="692506" cy="1082039"/>
          </a:xfrm>
          <a:prstGeom prst="rect">
            <a:avLst/>
          </a:prstGeom>
        </p:spPr>
      </p:pic>
    </p:spTree>
    <p:extLst>
      <p:ext uri="{BB962C8B-B14F-4D97-AF65-F5344CB8AC3E}">
        <p14:creationId xmlns:p14="http://schemas.microsoft.com/office/powerpoint/2010/main" val="8632366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Arrow Connector 2"/>
          <p:cNvCxnSpPr/>
          <p:nvPr/>
        </p:nvCxnSpPr>
        <p:spPr>
          <a:xfrm>
            <a:off x="1003300" y="2839947"/>
            <a:ext cx="3571486" cy="0"/>
          </a:xfrm>
          <a:prstGeom prst="straightConnector1">
            <a:avLst/>
          </a:prstGeom>
          <a:ln w="50800" cmpd="sng">
            <a:solidFill>
              <a:srgbClr val="800000">
                <a:alpha val="50000"/>
              </a:srgbClr>
            </a:solidFill>
            <a:tailEnd type="stealth"/>
          </a:ln>
        </p:spPr>
        <p:style>
          <a:lnRef idx="2">
            <a:schemeClr val="accent1"/>
          </a:lnRef>
          <a:fillRef idx="0">
            <a:schemeClr val="accent1"/>
          </a:fillRef>
          <a:effectRef idx="1">
            <a:schemeClr val="accent1"/>
          </a:effectRef>
          <a:fontRef idx="minor">
            <a:schemeClr val="tx1"/>
          </a:fontRef>
        </p:style>
      </p:cxnSp>
      <p:sp>
        <p:nvSpPr>
          <p:cNvPr id="5" name="Rounded Rectangle 4"/>
          <p:cNvSpPr/>
          <p:nvPr/>
        </p:nvSpPr>
        <p:spPr>
          <a:xfrm>
            <a:off x="-183800" y="887618"/>
            <a:ext cx="2577557" cy="794165"/>
          </a:xfrm>
          <a:prstGeom prst="roundRect">
            <a:avLst>
              <a:gd name="adj" fmla="val 6828"/>
            </a:avLst>
          </a:prstGeom>
          <a:solidFill>
            <a:srgbClr val="8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316703" y="957058"/>
            <a:ext cx="1541582" cy="707886"/>
          </a:xfrm>
          <a:prstGeom prst="rect">
            <a:avLst/>
          </a:prstGeom>
          <a:noFill/>
        </p:spPr>
        <p:txBody>
          <a:bodyPr wrap="square" rtlCol="0">
            <a:spAutoFit/>
          </a:bodyPr>
          <a:lstStyle/>
          <a:p>
            <a:pPr algn="ctr"/>
            <a:r>
              <a:rPr lang="en-US" sz="2000" dirty="0" smtClean="0">
                <a:solidFill>
                  <a:schemeClr val="bg1"/>
                </a:solidFill>
                <a:latin typeface="Anziano Pro Regular"/>
                <a:cs typeface="Anziano Pro Regular"/>
              </a:rPr>
              <a:t>Rights Retention </a:t>
            </a:r>
            <a:endParaRPr lang="en-US" sz="2000" dirty="0">
              <a:solidFill>
                <a:schemeClr val="bg1"/>
              </a:solidFill>
              <a:latin typeface="Anziano Pro Regular"/>
              <a:cs typeface="Anziano Pro Regular"/>
            </a:endParaRPr>
          </a:p>
        </p:txBody>
      </p:sp>
      <p:sp>
        <p:nvSpPr>
          <p:cNvPr id="18" name="TextBox 17"/>
          <p:cNvSpPr txBox="1"/>
          <p:nvPr/>
        </p:nvSpPr>
        <p:spPr>
          <a:xfrm>
            <a:off x="4574786" y="2530970"/>
            <a:ext cx="3807214" cy="646331"/>
          </a:xfrm>
          <a:prstGeom prst="rect">
            <a:avLst/>
          </a:prstGeom>
          <a:noFill/>
        </p:spPr>
        <p:txBody>
          <a:bodyPr wrap="square" rtlCol="0">
            <a:spAutoFit/>
          </a:bodyPr>
          <a:lstStyle/>
          <a:p>
            <a:r>
              <a:rPr lang="en-US" sz="3600" dirty="0" smtClean="0">
                <a:solidFill>
                  <a:srgbClr val="800000"/>
                </a:solidFill>
                <a:latin typeface="BentonSans Regular"/>
                <a:cs typeface="BentonSans Regular"/>
              </a:rPr>
              <a:t>Permission</a:t>
            </a:r>
            <a:endParaRPr lang="en-US" sz="3600" dirty="0" smtClean="0">
              <a:solidFill>
                <a:schemeClr val="tx1">
                  <a:lumMod val="65000"/>
                  <a:lumOff val="35000"/>
                </a:schemeClr>
              </a:solidFill>
              <a:latin typeface="BentonSans Regular"/>
              <a:cs typeface="BentonSans Regular"/>
            </a:endParaRPr>
          </a:p>
        </p:txBody>
      </p:sp>
      <p:sp>
        <p:nvSpPr>
          <p:cNvPr id="22" name="Rectangle 21"/>
          <p:cNvSpPr/>
          <p:nvPr/>
        </p:nvSpPr>
        <p:spPr>
          <a:xfrm>
            <a:off x="0" y="0"/>
            <a:ext cx="9144000" cy="6858000"/>
          </a:xfrm>
          <a:prstGeom prst="rect">
            <a:avLst/>
          </a:prstGeom>
          <a:noFill/>
          <a:ln w="12700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6" name="Picture 25"/>
          <p:cNvPicPr>
            <a:picLocks noChangeAspect="1"/>
          </p:cNvPicPr>
          <p:nvPr/>
        </p:nvPicPr>
        <p:blipFill>
          <a:blip r:embed="rId3"/>
          <a:stretch>
            <a:fillRect/>
          </a:stretch>
        </p:blipFill>
        <p:spPr>
          <a:xfrm>
            <a:off x="371437" y="2406461"/>
            <a:ext cx="692506" cy="1082039"/>
          </a:xfrm>
          <a:prstGeom prst="rect">
            <a:avLst/>
          </a:prstGeom>
        </p:spPr>
      </p:pic>
      <p:sp>
        <p:nvSpPr>
          <p:cNvPr id="7" name="Rectangle 6"/>
          <p:cNvSpPr/>
          <p:nvPr/>
        </p:nvSpPr>
        <p:spPr>
          <a:xfrm>
            <a:off x="316703" y="3797300"/>
            <a:ext cx="8065297" cy="1200328"/>
          </a:xfrm>
          <a:prstGeom prst="rect">
            <a:avLst/>
          </a:prstGeom>
        </p:spPr>
        <p:txBody>
          <a:bodyPr wrap="square">
            <a:spAutoFit/>
          </a:bodyPr>
          <a:lstStyle/>
          <a:p>
            <a:pPr marL="266700">
              <a:buSzPct val="99000"/>
              <a:defRPr/>
            </a:pPr>
            <a:r>
              <a:rPr lang="en-US" sz="2400" dirty="0"/>
              <a:t>Each Faculty member grants to the university permission to make available his or her scholarly articles and to exercise the copyright in those articles.</a:t>
            </a:r>
          </a:p>
        </p:txBody>
      </p:sp>
      <p:cxnSp>
        <p:nvCxnSpPr>
          <p:cNvPr id="14" name="Straight Connector 13"/>
          <p:cNvCxnSpPr/>
          <p:nvPr/>
        </p:nvCxnSpPr>
        <p:spPr>
          <a:xfrm>
            <a:off x="477810" y="5596580"/>
            <a:ext cx="8193952" cy="54"/>
          </a:xfrm>
          <a:prstGeom prst="line">
            <a:avLst/>
          </a:prstGeom>
          <a:ln w="12700">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531766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Arrow Connector 1"/>
          <p:cNvCxnSpPr/>
          <p:nvPr/>
        </p:nvCxnSpPr>
        <p:spPr>
          <a:xfrm>
            <a:off x="1016000" y="3302000"/>
            <a:ext cx="2604790" cy="901989"/>
          </a:xfrm>
          <a:prstGeom prst="straightConnector1">
            <a:avLst/>
          </a:prstGeom>
          <a:ln w="50800" cmpd="sng">
            <a:solidFill>
              <a:srgbClr val="800000">
                <a:alpha val="50000"/>
              </a:srgbClr>
            </a:solidFill>
            <a:tailEnd type="stealth"/>
          </a:ln>
        </p:spPr>
        <p:style>
          <a:lnRef idx="2">
            <a:schemeClr val="accent1"/>
          </a:lnRef>
          <a:fillRef idx="0">
            <a:schemeClr val="accent1"/>
          </a:fillRef>
          <a:effectRef idx="1">
            <a:schemeClr val="accent1"/>
          </a:effectRef>
          <a:fontRef idx="minor">
            <a:schemeClr val="tx1"/>
          </a:fontRef>
        </p:style>
      </p:cxnSp>
      <p:sp>
        <p:nvSpPr>
          <p:cNvPr id="5" name="Rounded Rectangle 4"/>
          <p:cNvSpPr/>
          <p:nvPr/>
        </p:nvSpPr>
        <p:spPr>
          <a:xfrm>
            <a:off x="-183800" y="887618"/>
            <a:ext cx="2577557" cy="794165"/>
          </a:xfrm>
          <a:prstGeom prst="roundRect">
            <a:avLst>
              <a:gd name="adj" fmla="val 6828"/>
            </a:avLst>
          </a:prstGeom>
          <a:solidFill>
            <a:srgbClr val="8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316703" y="957058"/>
            <a:ext cx="1541582" cy="707886"/>
          </a:xfrm>
          <a:prstGeom prst="rect">
            <a:avLst/>
          </a:prstGeom>
          <a:noFill/>
        </p:spPr>
        <p:txBody>
          <a:bodyPr wrap="square" rtlCol="0">
            <a:spAutoFit/>
          </a:bodyPr>
          <a:lstStyle/>
          <a:p>
            <a:pPr algn="ctr"/>
            <a:r>
              <a:rPr lang="en-US" sz="2000" dirty="0" smtClean="0">
                <a:solidFill>
                  <a:schemeClr val="bg1"/>
                </a:solidFill>
                <a:latin typeface="Anziano Pro Regular"/>
                <a:cs typeface="Anziano Pro Regular"/>
              </a:rPr>
              <a:t>Rights Retention </a:t>
            </a:r>
            <a:endParaRPr lang="en-US" sz="2000" dirty="0">
              <a:solidFill>
                <a:schemeClr val="bg1"/>
              </a:solidFill>
              <a:latin typeface="Anziano Pro Regular"/>
              <a:cs typeface="Anziano Pro Regular"/>
            </a:endParaRPr>
          </a:p>
        </p:txBody>
      </p:sp>
      <p:sp>
        <p:nvSpPr>
          <p:cNvPr id="19" name="TextBox 18"/>
          <p:cNvSpPr txBox="1"/>
          <p:nvPr/>
        </p:nvSpPr>
        <p:spPr>
          <a:xfrm>
            <a:off x="3582690" y="3975101"/>
            <a:ext cx="3249910" cy="646331"/>
          </a:xfrm>
          <a:prstGeom prst="rect">
            <a:avLst/>
          </a:prstGeom>
          <a:noFill/>
        </p:spPr>
        <p:txBody>
          <a:bodyPr wrap="square" rtlCol="0">
            <a:spAutoFit/>
          </a:bodyPr>
          <a:lstStyle/>
          <a:p>
            <a:r>
              <a:rPr lang="en-US" sz="3600" dirty="0" smtClean="0">
                <a:solidFill>
                  <a:srgbClr val="800000"/>
                </a:solidFill>
                <a:latin typeface="BentonSans Regular"/>
                <a:cs typeface="BentonSans Regular"/>
              </a:rPr>
              <a:t>Waiver</a:t>
            </a:r>
            <a:endParaRPr lang="en-US" sz="3600" dirty="0" smtClean="0">
              <a:solidFill>
                <a:schemeClr val="tx1">
                  <a:lumMod val="65000"/>
                  <a:lumOff val="35000"/>
                </a:schemeClr>
              </a:solidFill>
              <a:latin typeface="BentonSans Regular"/>
              <a:cs typeface="BentonSans Regular"/>
            </a:endParaRPr>
          </a:p>
        </p:txBody>
      </p:sp>
      <p:sp>
        <p:nvSpPr>
          <p:cNvPr id="22" name="Rectangle 21"/>
          <p:cNvSpPr/>
          <p:nvPr/>
        </p:nvSpPr>
        <p:spPr>
          <a:xfrm>
            <a:off x="0" y="0"/>
            <a:ext cx="9144000" cy="6858000"/>
          </a:xfrm>
          <a:prstGeom prst="rect">
            <a:avLst/>
          </a:prstGeom>
          <a:noFill/>
          <a:ln w="12700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6" name="Picture 25"/>
          <p:cNvPicPr>
            <a:picLocks noChangeAspect="1"/>
          </p:cNvPicPr>
          <p:nvPr/>
        </p:nvPicPr>
        <p:blipFill>
          <a:blip r:embed="rId3"/>
          <a:stretch>
            <a:fillRect/>
          </a:stretch>
        </p:blipFill>
        <p:spPr>
          <a:xfrm>
            <a:off x="371437" y="2406461"/>
            <a:ext cx="692506" cy="1082039"/>
          </a:xfrm>
          <a:prstGeom prst="rect">
            <a:avLst/>
          </a:prstGeom>
        </p:spPr>
      </p:pic>
      <p:sp>
        <p:nvSpPr>
          <p:cNvPr id="7" name="Rectangle 6"/>
          <p:cNvSpPr/>
          <p:nvPr/>
        </p:nvSpPr>
        <p:spPr>
          <a:xfrm>
            <a:off x="2286000" y="1977936"/>
            <a:ext cx="6362700" cy="1200328"/>
          </a:xfrm>
          <a:prstGeom prst="rect">
            <a:avLst/>
          </a:prstGeom>
        </p:spPr>
        <p:txBody>
          <a:bodyPr wrap="square">
            <a:spAutoFit/>
          </a:bodyPr>
          <a:lstStyle/>
          <a:p>
            <a:pPr marL="266700">
              <a:spcBef>
                <a:spcPts val="1363"/>
              </a:spcBef>
              <a:buSzPct val="99000"/>
              <a:defRPr/>
            </a:pPr>
            <a:r>
              <a:rPr lang="en-US" sz="2400" dirty="0"/>
              <a:t>The Dean or the Dean's designate will waive application of the policy for a particular article upon express direction by a Faculty member.</a:t>
            </a:r>
          </a:p>
        </p:txBody>
      </p:sp>
      <p:cxnSp>
        <p:nvCxnSpPr>
          <p:cNvPr id="14" name="Straight Connector 13"/>
          <p:cNvCxnSpPr/>
          <p:nvPr/>
        </p:nvCxnSpPr>
        <p:spPr>
          <a:xfrm>
            <a:off x="477810" y="5596580"/>
            <a:ext cx="8193952" cy="54"/>
          </a:xfrm>
          <a:prstGeom prst="line">
            <a:avLst/>
          </a:prstGeom>
          <a:ln w="12700">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45750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183800" y="887618"/>
            <a:ext cx="2577557" cy="794165"/>
          </a:xfrm>
          <a:prstGeom prst="roundRect">
            <a:avLst>
              <a:gd name="adj" fmla="val 6828"/>
            </a:avLst>
          </a:prstGeom>
          <a:solidFill>
            <a:srgbClr val="8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316703" y="957058"/>
            <a:ext cx="1541582" cy="707886"/>
          </a:xfrm>
          <a:prstGeom prst="rect">
            <a:avLst/>
          </a:prstGeom>
          <a:noFill/>
        </p:spPr>
        <p:txBody>
          <a:bodyPr wrap="square" rtlCol="0">
            <a:spAutoFit/>
          </a:bodyPr>
          <a:lstStyle/>
          <a:p>
            <a:pPr algn="ctr"/>
            <a:r>
              <a:rPr lang="en-US" sz="2000" dirty="0" smtClean="0">
                <a:solidFill>
                  <a:schemeClr val="bg1"/>
                </a:solidFill>
                <a:latin typeface="Anziano Pro Regular"/>
                <a:cs typeface="Anziano Pro Regular"/>
              </a:rPr>
              <a:t>Rights Retention </a:t>
            </a:r>
            <a:endParaRPr lang="en-US" sz="2000" dirty="0">
              <a:solidFill>
                <a:schemeClr val="bg1"/>
              </a:solidFill>
              <a:latin typeface="Anziano Pro Regular"/>
              <a:cs typeface="Anziano Pro Regular"/>
            </a:endParaRPr>
          </a:p>
        </p:txBody>
      </p:sp>
      <p:sp>
        <p:nvSpPr>
          <p:cNvPr id="20" name="TextBox 19"/>
          <p:cNvSpPr txBox="1"/>
          <p:nvPr/>
        </p:nvSpPr>
        <p:spPr>
          <a:xfrm>
            <a:off x="2393757" y="5422862"/>
            <a:ext cx="6140643" cy="646331"/>
          </a:xfrm>
          <a:prstGeom prst="rect">
            <a:avLst/>
          </a:prstGeom>
          <a:noFill/>
        </p:spPr>
        <p:txBody>
          <a:bodyPr wrap="square" rtlCol="0">
            <a:spAutoFit/>
          </a:bodyPr>
          <a:lstStyle/>
          <a:p>
            <a:r>
              <a:rPr lang="en-US" sz="3600" dirty="0" smtClean="0">
                <a:solidFill>
                  <a:srgbClr val="800000"/>
                </a:solidFill>
                <a:latin typeface="BentonSans Regular"/>
                <a:cs typeface="BentonSans Regular"/>
              </a:rPr>
              <a:t>Deposit</a:t>
            </a:r>
            <a:endParaRPr lang="en-US" sz="3600" dirty="0">
              <a:solidFill>
                <a:schemeClr val="tx1">
                  <a:lumMod val="65000"/>
                  <a:lumOff val="35000"/>
                </a:schemeClr>
              </a:solidFill>
              <a:latin typeface="BentonSans Regular"/>
              <a:cs typeface="BentonSans Regular"/>
            </a:endParaRPr>
          </a:p>
        </p:txBody>
      </p:sp>
      <p:cxnSp>
        <p:nvCxnSpPr>
          <p:cNvPr id="21" name="Straight Arrow Connector 20"/>
          <p:cNvCxnSpPr/>
          <p:nvPr/>
        </p:nvCxnSpPr>
        <p:spPr>
          <a:xfrm>
            <a:off x="749580" y="3463100"/>
            <a:ext cx="1644177" cy="1934362"/>
          </a:xfrm>
          <a:prstGeom prst="straightConnector1">
            <a:avLst/>
          </a:prstGeom>
          <a:ln w="50800" cmpd="sng">
            <a:solidFill>
              <a:srgbClr val="800000">
                <a:alpha val="50000"/>
              </a:srgbClr>
            </a:solidFill>
            <a:tailEnd type="stealth"/>
          </a:ln>
        </p:spPr>
        <p:style>
          <a:lnRef idx="2">
            <a:schemeClr val="accent1"/>
          </a:lnRef>
          <a:fillRef idx="0">
            <a:schemeClr val="accent1"/>
          </a:fillRef>
          <a:effectRef idx="1">
            <a:schemeClr val="accent1"/>
          </a:effectRef>
          <a:fontRef idx="minor">
            <a:schemeClr val="tx1"/>
          </a:fontRef>
        </p:style>
      </p:cxnSp>
      <p:sp>
        <p:nvSpPr>
          <p:cNvPr id="22" name="Rectangle 21"/>
          <p:cNvSpPr/>
          <p:nvPr/>
        </p:nvSpPr>
        <p:spPr>
          <a:xfrm>
            <a:off x="0" y="0"/>
            <a:ext cx="9144000" cy="6858000"/>
          </a:xfrm>
          <a:prstGeom prst="rect">
            <a:avLst/>
          </a:prstGeom>
          <a:noFill/>
          <a:ln w="12700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6" name="Picture 25"/>
          <p:cNvPicPr>
            <a:picLocks noChangeAspect="1"/>
          </p:cNvPicPr>
          <p:nvPr/>
        </p:nvPicPr>
        <p:blipFill>
          <a:blip r:embed="rId3"/>
          <a:stretch>
            <a:fillRect/>
          </a:stretch>
        </p:blipFill>
        <p:spPr>
          <a:xfrm>
            <a:off x="371437" y="2406461"/>
            <a:ext cx="692506" cy="1082039"/>
          </a:xfrm>
          <a:prstGeom prst="rect">
            <a:avLst/>
          </a:prstGeom>
        </p:spPr>
      </p:pic>
      <p:sp>
        <p:nvSpPr>
          <p:cNvPr id="7" name="TextBox 6"/>
          <p:cNvSpPr txBox="1"/>
          <p:nvPr/>
        </p:nvSpPr>
        <p:spPr>
          <a:xfrm>
            <a:off x="2393757" y="2734270"/>
            <a:ext cx="5937443" cy="1846659"/>
          </a:xfrm>
          <a:prstGeom prst="rect">
            <a:avLst/>
          </a:prstGeom>
          <a:noFill/>
        </p:spPr>
        <p:txBody>
          <a:bodyPr wrap="square" rtlCol="0">
            <a:spAutoFit/>
          </a:bodyPr>
          <a:lstStyle/>
          <a:p>
            <a:r>
              <a:rPr lang="en-US" sz="2400" dirty="0"/>
              <a:t>Each Faculty member will provide an electronic copy of the author</a:t>
            </a:r>
            <a:r>
              <a:rPr lang="ja-JP" altLang="en-US" sz="2400" dirty="0"/>
              <a:t>’</a:t>
            </a:r>
            <a:r>
              <a:rPr lang="en-US" sz="2400" dirty="0"/>
              <a:t>s ﬁnal version of each article no later than the date of its publication.</a:t>
            </a:r>
          </a:p>
          <a:p>
            <a:endParaRPr lang="en-US" dirty="0"/>
          </a:p>
        </p:txBody>
      </p:sp>
      <p:cxnSp>
        <p:nvCxnSpPr>
          <p:cNvPr id="14" name="Straight Connector 13"/>
          <p:cNvCxnSpPr/>
          <p:nvPr/>
        </p:nvCxnSpPr>
        <p:spPr>
          <a:xfrm>
            <a:off x="477810" y="2402341"/>
            <a:ext cx="8193952" cy="54"/>
          </a:xfrm>
          <a:prstGeom prst="line">
            <a:avLst/>
          </a:prstGeom>
          <a:ln w="12700">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495982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183800" y="887618"/>
            <a:ext cx="2577557" cy="794165"/>
          </a:xfrm>
          <a:prstGeom prst="roundRect">
            <a:avLst>
              <a:gd name="adj" fmla="val 6828"/>
            </a:avLst>
          </a:prstGeom>
          <a:solidFill>
            <a:srgbClr val="8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316703" y="957058"/>
            <a:ext cx="1541582" cy="707886"/>
          </a:xfrm>
          <a:prstGeom prst="rect">
            <a:avLst/>
          </a:prstGeom>
          <a:noFill/>
        </p:spPr>
        <p:txBody>
          <a:bodyPr wrap="square" rtlCol="0">
            <a:spAutoFit/>
          </a:bodyPr>
          <a:lstStyle/>
          <a:p>
            <a:pPr algn="ctr"/>
            <a:r>
              <a:rPr lang="en-US" sz="2000" dirty="0" smtClean="0">
                <a:solidFill>
                  <a:schemeClr val="bg1"/>
                </a:solidFill>
                <a:latin typeface="Anziano Pro Regular"/>
                <a:cs typeface="Anziano Pro Regular"/>
              </a:rPr>
              <a:t>Rights Retention </a:t>
            </a:r>
            <a:endParaRPr lang="en-US" sz="2000" dirty="0">
              <a:solidFill>
                <a:schemeClr val="bg1"/>
              </a:solidFill>
              <a:latin typeface="Anziano Pro Regular"/>
              <a:cs typeface="Anziano Pro Regular"/>
            </a:endParaRPr>
          </a:p>
        </p:txBody>
      </p:sp>
      <p:sp>
        <p:nvSpPr>
          <p:cNvPr id="22" name="Rectangle 21"/>
          <p:cNvSpPr/>
          <p:nvPr/>
        </p:nvSpPr>
        <p:spPr>
          <a:xfrm>
            <a:off x="0" y="0"/>
            <a:ext cx="9144000" cy="6858000"/>
          </a:xfrm>
          <a:prstGeom prst="rect">
            <a:avLst/>
          </a:prstGeom>
          <a:noFill/>
          <a:ln w="12700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3" name="Picture 2" descr="Screen Shot 2014-05-15 at 4.09.29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2254" y="2558861"/>
            <a:ext cx="8827297" cy="4172770"/>
          </a:xfrm>
          <a:prstGeom prst="rect">
            <a:avLst/>
          </a:prstGeom>
        </p:spPr>
      </p:pic>
      <p:sp>
        <p:nvSpPr>
          <p:cNvPr id="13" name="TextBox 12"/>
          <p:cNvSpPr txBox="1"/>
          <p:nvPr/>
        </p:nvSpPr>
        <p:spPr>
          <a:xfrm>
            <a:off x="3991430" y="150491"/>
            <a:ext cx="4998121" cy="3939540"/>
          </a:xfrm>
          <a:prstGeom prst="rect">
            <a:avLst/>
          </a:prstGeom>
          <a:noFill/>
        </p:spPr>
        <p:txBody>
          <a:bodyPr wrap="none" rtlCol="0">
            <a:spAutoFit/>
          </a:bodyPr>
          <a:lstStyle/>
          <a:p>
            <a:r>
              <a:rPr lang="en-US" sz="1000" dirty="0">
                <a:solidFill>
                  <a:srgbClr val="000000"/>
                </a:solidFill>
                <a:hlinkClick r:id="rId4"/>
              </a:rPr>
              <a:t>Harvard Faculty of Arts and Sciences, February 12, 2008</a:t>
            </a:r>
            <a:endParaRPr lang="en-US" sz="1000" dirty="0">
              <a:solidFill>
                <a:srgbClr val="000000"/>
              </a:solidFill>
            </a:endParaRPr>
          </a:p>
          <a:p>
            <a:r>
              <a:rPr lang="en-US" sz="1000" dirty="0">
                <a:solidFill>
                  <a:srgbClr val="000000"/>
                </a:solidFill>
                <a:hlinkClick r:id="rId5"/>
              </a:rPr>
              <a:t>Harvard Law School, May 1, 2008</a:t>
            </a:r>
            <a:endParaRPr lang="en-US" sz="1000" dirty="0">
              <a:solidFill>
                <a:srgbClr val="000000"/>
              </a:solidFill>
            </a:endParaRPr>
          </a:p>
          <a:p>
            <a:r>
              <a:rPr lang="en-US" sz="1000" dirty="0">
                <a:solidFill>
                  <a:srgbClr val="000000"/>
                </a:solidFill>
                <a:hlinkClick r:id="rId6"/>
              </a:rPr>
              <a:t>Stanford University School of Education, June 26, 2008</a:t>
            </a:r>
            <a:endParaRPr lang="en-US" sz="1000" dirty="0">
              <a:solidFill>
                <a:srgbClr val="000000"/>
              </a:solidFill>
            </a:endParaRPr>
          </a:p>
          <a:p>
            <a:r>
              <a:rPr lang="en-US" sz="1000" dirty="0">
                <a:solidFill>
                  <a:srgbClr val="000000"/>
                </a:solidFill>
                <a:hlinkClick r:id="rId7"/>
              </a:rPr>
              <a:t>Harvard Kennedy School of Government, March 10, 2009</a:t>
            </a:r>
            <a:endParaRPr lang="en-US" sz="1000" dirty="0">
              <a:solidFill>
                <a:srgbClr val="000000"/>
              </a:solidFill>
            </a:endParaRPr>
          </a:p>
          <a:p>
            <a:r>
              <a:rPr lang="en-US" sz="1000" dirty="0">
                <a:solidFill>
                  <a:srgbClr val="000000"/>
                </a:solidFill>
                <a:hlinkClick r:id="rId8"/>
              </a:rPr>
              <a:t>Massachusetts Institute of Technology (MIT), March 18, 2009</a:t>
            </a:r>
            <a:endParaRPr lang="en-US" sz="1000" dirty="0">
              <a:solidFill>
                <a:srgbClr val="000000"/>
              </a:solidFill>
            </a:endParaRPr>
          </a:p>
          <a:p>
            <a:r>
              <a:rPr lang="en-US" sz="1000" dirty="0">
                <a:solidFill>
                  <a:srgbClr val="000000"/>
                </a:solidFill>
                <a:hlinkClick r:id="rId9"/>
              </a:rPr>
              <a:t>University of Kansas, April 30, 2009</a:t>
            </a:r>
            <a:endParaRPr lang="en-US" sz="1000" dirty="0">
              <a:solidFill>
                <a:srgbClr val="000000"/>
              </a:solidFill>
            </a:endParaRPr>
          </a:p>
          <a:p>
            <a:r>
              <a:rPr lang="en-US" sz="1000" dirty="0">
                <a:solidFill>
                  <a:srgbClr val="000000"/>
                </a:solidFill>
                <a:hlinkClick r:id="rId10"/>
              </a:rPr>
              <a:t>University of Oregon, Library Faculty, May 7, 2009</a:t>
            </a:r>
            <a:endParaRPr lang="en-US" sz="1000" dirty="0">
              <a:solidFill>
                <a:srgbClr val="000000"/>
              </a:solidFill>
            </a:endParaRPr>
          </a:p>
          <a:p>
            <a:r>
              <a:rPr lang="en-US" sz="1000" dirty="0">
                <a:solidFill>
                  <a:srgbClr val="000000"/>
                </a:solidFill>
                <a:hlinkClick r:id="rId11"/>
              </a:rPr>
              <a:t>University of Oregon, Department of Romance Languages, May 14, 2009</a:t>
            </a:r>
            <a:endParaRPr lang="en-US" sz="1000" dirty="0">
              <a:solidFill>
                <a:srgbClr val="000000"/>
              </a:solidFill>
            </a:endParaRPr>
          </a:p>
          <a:p>
            <a:r>
              <a:rPr lang="en-US" sz="1000" dirty="0">
                <a:solidFill>
                  <a:srgbClr val="000000"/>
                </a:solidFill>
                <a:hlinkClick r:id="rId12"/>
              </a:rPr>
              <a:t>Harvard Graduate School of Education, June 1, 2009</a:t>
            </a:r>
            <a:endParaRPr lang="en-US" sz="1000" dirty="0">
              <a:solidFill>
                <a:srgbClr val="000000"/>
              </a:solidFill>
            </a:endParaRPr>
          </a:p>
          <a:p>
            <a:r>
              <a:rPr lang="en-US" sz="1000" dirty="0">
                <a:solidFill>
                  <a:srgbClr val="000000"/>
                </a:solidFill>
                <a:hlinkClick r:id="rId13"/>
              </a:rPr>
              <a:t>Trinity University, October 27, 2009</a:t>
            </a:r>
            <a:endParaRPr lang="en-US" sz="1000" dirty="0">
              <a:solidFill>
                <a:srgbClr val="000000"/>
              </a:solidFill>
            </a:endParaRPr>
          </a:p>
          <a:p>
            <a:r>
              <a:rPr lang="en-US" sz="1000" dirty="0">
                <a:solidFill>
                  <a:srgbClr val="000000"/>
                </a:solidFill>
                <a:hlinkClick r:id="rId14"/>
              </a:rPr>
              <a:t>Oberlin College, November 18, 2009</a:t>
            </a:r>
            <a:endParaRPr lang="en-US" sz="1000" dirty="0">
              <a:solidFill>
                <a:srgbClr val="000000"/>
              </a:solidFill>
            </a:endParaRPr>
          </a:p>
          <a:p>
            <a:r>
              <a:rPr lang="en-US" sz="1000" dirty="0">
                <a:solidFill>
                  <a:srgbClr val="000000"/>
                </a:solidFill>
                <a:hlinkClick r:id="rId15"/>
              </a:rPr>
              <a:t>Wake Forest University, Library Faculty, February 1, 2010</a:t>
            </a:r>
            <a:endParaRPr lang="en-US" sz="1000" dirty="0">
              <a:solidFill>
                <a:srgbClr val="000000"/>
              </a:solidFill>
            </a:endParaRPr>
          </a:p>
          <a:p>
            <a:r>
              <a:rPr lang="en-US" sz="1000" dirty="0">
                <a:solidFill>
                  <a:srgbClr val="000000"/>
                </a:solidFill>
                <a:hlinkClick r:id="rId16"/>
              </a:rPr>
              <a:t>Harvard Business School, February 12, 2010</a:t>
            </a:r>
            <a:endParaRPr lang="en-US" sz="1000" dirty="0">
              <a:solidFill>
                <a:srgbClr val="000000"/>
              </a:solidFill>
            </a:endParaRPr>
          </a:p>
          <a:p>
            <a:r>
              <a:rPr lang="en-US" sz="1000" dirty="0">
                <a:solidFill>
                  <a:srgbClr val="000000"/>
                </a:solidFill>
                <a:hlinkClick r:id="rId17"/>
              </a:rPr>
              <a:t>Rollins College, February 25, 2010</a:t>
            </a:r>
            <a:endParaRPr lang="en-US" sz="1000" dirty="0">
              <a:solidFill>
                <a:srgbClr val="000000"/>
              </a:solidFill>
            </a:endParaRPr>
          </a:p>
          <a:p>
            <a:r>
              <a:rPr lang="en-US" sz="1000" dirty="0">
                <a:solidFill>
                  <a:srgbClr val="000000"/>
                </a:solidFill>
                <a:hlinkClick r:id="rId18"/>
              </a:rPr>
              <a:t>Duke University, March 18, 2010</a:t>
            </a:r>
            <a:endParaRPr lang="en-US" sz="1000" dirty="0">
              <a:solidFill>
                <a:srgbClr val="000000"/>
              </a:solidFill>
            </a:endParaRPr>
          </a:p>
          <a:p>
            <a:r>
              <a:rPr lang="en-US" sz="1000" dirty="0">
                <a:solidFill>
                  <a:srgbClr val="000000"/>
                </a:solidFill>
                <a:hlinkClick r:id="rId19"/>
              </a:rPr>
              <a:t>University of Puerto Rico Law School, March 24, 2010</a:t>
            </a:r>
            <a:endParaRPr lang="en-US" sz="1000" dirty="0">
              <a:solidFill>
                <a:srgbClr val="000000"/>
              </a:solidFill>
            </a:endParaRPr>
          </a:p>
          <a:p>
            <a:r>
              <a:rPr lang="en-US" sz="1000" dirty="0">
                <a:solidFill>
                  <a:srgbClr val="000000"/>
                </a:solidFill>
                <a:hlinkClick r:id="rId20"/>
              </a:rPr>
              <a:t>Harvard Divinity School, November 15, 2010</a:t>
            </a:r>
            <a:endParaRPr lang="en-US" sz="1000" dirty="0">
              <a:solidFill>
                <a:srgbClr val="000000"/>
              </a:solidFill>
            </a:endParaRPr>
          </a:p>
          <a:p>
            <a:r>
              <a:rPr lang="en-US" sz="1000" dirty="0">
                <a:solidFill>
                  <a:srgbClr val="000000"/>
                </a:solidFill>
                <a:hlinkClick r:id="rId21"/>
              </a:rPr>
              <a:t>The University of Hawaii-Manoa, Faculty Senate December 2010, Final adoption March 2012</a:t>
            </a:r>
            <a:endParaRPr lang="en-US" sz="1000" dirty="0">
              <a:solidFill>
                <a:srgbClr val="000000"/>
              </a:solidFill>
            </a:endParaRPr>
          </a:p>
          <a:p>
            <a:r>
              <a:rPr lang="en-US" sz="1000" dirty="0">
                <a:solidFill>
                  <a:srgbClr val="000000"/>
                </a:solidFill>
                <a:hlinkClick r:id="rId22"/>
              </a:rPr>
              <a:t>Columbia University, Lamont-Doherty Earth Observatory, December 22, 2010</a:t>
            </a:r>
            <a:endParaRPr lang="en-US" sz="1000" dirty="0">
              <a:solidFill>
                <a:srgbClr val="000000"/>
              </a:solidFill>
            </a:endParaRPr>
          </a:p>
          <a:p>
            <a:r>
              <a:rPr lang="en-US" sz="1000" dirty="0">
                <a:solidFill>
                  <a:srgbClr val="000000"/>
                </a:solidFill>
                <a:hlinkClick r:id="rId23"/>
              </a:rPr>
              <a:t>Strathmore University, c. February 2011</a:t>
            </a:r>
            <a:endParaRPr lang="en-US" sz="1000" dirty="0">
              <a:solidFill>
                <a:srgbClr val="000000"/>
              </a:solidFill>
            </a:endParaRPr>
          </a:p>
          <a:p>
            <a:r>
              <a:rPr lang="en-US" sz="1000" dirty="0">
                <a:solidFill>
                  <a:srgbClr val="000000"/>
                </a:solidFill>
                <a:hlinkClick r:id="rId24"/>
              </a:rPr>
              <a:t>Emory University, March 15, 2011</a:t>
            </a:r>
            <a:endParaRPr lang="en-US" sz="1000" dirty="0">
              <a:solidFill>
                <a:srgbClr val="000000"/>
              </a:solidFill>
            </a:endParaRPr>
          </a:p>
          <a:p>
            <a:r>
              <a:rPr lang="en-US" sz="1000" dirty="0">
                <a:solidFill>
                  <a:srgbClr val="000000"/>
                </a:solidFill>
                <a:hlinkClick r:id="rId25"/>
              </a:rPr>
              <a:t>Harvard Graduate School of Design, March 20, 2011</a:t>
            </a:r>
            <a:endParaRPr lang="en-US" sz="1000" dirty="0">
              <a:solidFill>
                <a:srgbClr val="000000"/>
              </a:solidFill>
            </a:endParaRPr>
          </a:p>
          <a:p>
            <a:r>
              <a:rPr lang="en-US" sz="1000" dirty="0">
                <a:solidFill>
                  <a:srgbClr val="000000"/>
                </a:solidFill>
                <a:hlinkClick r:id="rId26"/>
              </a:rPr>
              <a:t>Columbia University Libraries, June 1, 2011</a:t>
            </a:r>
            <a:endParaRPr lang="en-US" sz="1000" dirty="0">
              <a:solidFill>
                <a:srgbClr val="000000"/>
              </a:solidFill>
            </a:endParaRPr>
          </a:p>
          <a:p>
            <a:r>
              <a:rPr lang="en-US" sz="1000" dirty="0">
                <a:solidFill>
                  <a:srgbClr val="000000"/>
                </a:solidFill>
                <a:hlinkClick r:id="rId27"/>
              </a:rPr>
              <a:t>Princeton University, September 19, 2011</a:t>
            </a:r>
            <a:endParaRPr lang="en-US" sz="1000" dirty="0">
              <a:solidFill>
                <a:srgbClr val="000000"/>
              </a:solidFill>
            </a:endParaRPr>
          </a:p>
          <a:p>
            <a:endParaRPr lang="en-US" sz="1000" dirty="0">
              <a:solidFill>
                <a:srgbClr val="000000"/>
              </a:solidFill>
            </a:endParaRPr>
          </a:p>
        </p:txBody>
      </p:sp>
      <p:sp>
        <p:nvSpPr>
          <p:cNvPr id="14" name="TextBox 13"/>
          <p:cNvSpPr txBox="1"/>
          <p:nvPr/>
        </p:nvSpPr>
        <p:spPr>
          <a:xfrm>
            <a:off x="216684" y="3074468"/>
            <a:ext cx="4865434" cy="3631763"/>
          </a:xfrm>
          <a:prstGeom prst="rect">
            <a:avLst/>
          </a:prstGeom>
          <a:noFill/>
        </p:spPr>
        <p:txBody>
          <a:bodyPr wrap="none" rtlCol="0">
            <a:spAutoFit/>
          </a:bodyPr>
          <a:lstStyle/>
          <a:p>
            <a:r>
              <a:rPr lang="en-US" sz="1000" dirty="0">
                <a:hlinkClick r:id="rId28"/>
              </a:rPr>
              <a:t>Hope College, October 15, 2011</a:t>
            </a:r>
            <a:endParaRPr lang="en-US" sz="1000" dirty="0"/>
          </a:p>
          <a:p>
            <a:r>
              <a:rPr lang="en-US" sz="1000" dirty="0" err="1"/>
              <a:t>Bifröst</a:t>
            </a:r>
            <a:r>
              <a:rPr lang="en-US" sz="1000" dirty="0"/>
              <a:t> University (in English), or in Icelandic, first vote May 2011; confirmed January 2012</a:t>
            </a:r>
          </a:p>
          <a:p>
            <a:r>
              <a:rPr lang="en-US" sz="1000" dirty="0">
                <a:hlinkClick r:id="rId29"/>
              </a:rPr>
              <a:t>Jomo Kenyatta University of Agriculture and Technology, c. March 2012</a:t>
            </a:r>
            <a:endParaRPr lang="en-US" sz="1000" dirty="0"/>
          </a:p>
          <a:p>
            <a:r>
              <a:rPr lang="en-US" sz="1000" dirty="0">
                <a:hlinkClick r:id="rId30"/>
              </a:rPr>
              <a:t>Utah State University, April 2012</a:t>
            </a:r>
            <a:endParaRPr lang="en-US" sz="1000" dirty="0"/>
          </a:p>
          <a:p>
            <a:r>
              <a:rPr lang="en-US" sz="1000" dirty="0">
                <a:hlinkClick r:id="rId31"/>
              </a:rPr>
              <a:t>Miami University of Ohio, Library faculty, May 14, 2012</a:t>
            </a:r>
            <a:endParaRPr lang="en-US" sz="1000" dirty="0"/>
          </a:p>
          <a:p>
            <a:r>
              <a:rPr lang="en-US" sz="1000" dirty="0">
                <a:hlinkClick r:id="rId32"/>
              </a:rPr>
              <a:t>University of California - San Francisco, May 21, 2012</a:t>
            </a:r>
            <a:endParaRPr lang="en-US" sz="1000" dirty="0"/>
          </a:p>
          <a:p>
            <a:r>
              <a:rPr lang="en-US" sz="1000" dirty="0">
                <a:hlinkClick r:id="rId33"/>
              </a:rPr>
              <a:t>University of Massachusetts Medical School, July 27, 2012</a:t>
            </a:r>
            <a:endParaRPr lang="en-US" sz="1000" dirty="0"/>
          </a:p>
          <a:p>
            <a:r>
              <a:rPr lang="en-US" sz="1000" dirty="0">
                <a:hlinkClick r:id="rId34"/>
              </a:rPr>
              <a:t>McGill University Librarians, c. October 2012.</a:t>
            </a:r>
            <a:endParaRPr lang="en-US" sz="1000" dirty="0"/>
          </a:p>
          <a:p>
            <a:r>
              <a:rPr lang="en-US" sz="1000" dirty="0">
                <a:hlinkClick r:id="rId35"/>
              </a:rPr>
              <a:t>Rutgers University, October 19, 2012</a:t>
            </a:r>
            <a:endParaRPr lang="en-US" sz="1000" dirty="0"/>
          </a:p>
          <a:p>
            <a:r>
              <a:rPr lang="en-US" sz="1000" dirty="0">
                <a:hlinkClick r:id="rId36"/>
              </a:rPr>
              <a:t>Harvard School of Public Health, November 26, 2012</a:t>
            </a:r>
            <a:endParaRPr lang="en-US" sz="1000" dirty="0"/>
          </a:p>
          <a:p>
            <a:r>
              <a:rPr lang="en-US" sz="1000" dirty="0">
                <a:hlinkClick r:id="rId37"/>
              </a:rPr>
              <a:t>Georgia Institute of Technology, November 27, 2012</a:t>
            </a:r>
            <a:endParaRPr lang="en-US" sz="1000" dirty="0"/>
          </a:p>
          <a:p>
            <a:r>
              <a:rPr lang="en-US" sz="1000" dirty="0">
                <a:hlinkClick r:id="rId38"/>
              </a:rPr>
              <a:t>Olin College of Engineering, November 28, 2012</a:t>
            </a:r>
            <a:endParaRPr lang="en-US" sz="1000" dirty="0"/>
          </a:p>
          <a:p>
            <a:r>
              <a:rPr lang="en-US" sz="1000" dirty="0">
                <a:hlinkClick r:id="rId39"/>
              </a:rPr>
              <a:t>University of Nairobi, December 2012</a:t>
            </a:r>
            <a:endParaRPr lang="en-US" sz="1000" dirty="0"/>
          </a:p>
          <a:p>
            <a:r>
              <a:rPr lang="en-US" sz="1000" dirty="0">
                <a:hlinkClick r:id="rId40"/>
              </a:rPr>
              <a:t>Wellesley College, February 6, 2013</a:t>
            </a:r>
            <a:endParaRPr lang="en-US" sz="1000" dirty="0"/>
          </a:p>
          <a:p>
            <a:r>
              <a:rPr lang="en-US" sz="1000" dirty="0">
                <a:hlinkClick r:id="rId41"/>
              </a:rPr>
              <a:t>College of Wooster, March 4, 2013</a:t>
            </a:r>
            <a:endParaRPr lang="en-US" sz="1000" dirty="0"/>
          </a:p>
          <a:p>
            <a:r>
              <a:rPr lang="en-US" sz="1000" dirty="0">
                <a:hlinkClick r:id="rId42"/>
              </a:rPr>
              <a:t>Amherst College, March 5, 2013</a:t>
            </a:r>
            <a:endParaRPr lang="en-US" sz="1000" dirty="0"/>
          </a:p>
          <a:p>
            <a:r>
              <a:rPr lang="en-US" sz="1000" dirty="0">
                <a:hlinkClick r:id="rId43"/>
              </a:rPr>
              <a:t>University of Rhode Island, March 21, 2013</a:t>
            </a:r>
            <a:endParaRPr lang="en-US" sz="1000" dirty="0"/>
          </a:p>
          <a:p>
            <a:r>
              <a:rPr lang="en-US" sz="1000" dirty="0">
                <a:hlinkClick r:id="rId44"/>
              </a:rPr>
              <a:t>Allegheny College, May 16, 2013</a:t>
            </a:r>
            <a:endParaRPr lang="en-US" sz="1000" dirty="0"/>
          </a:p>
          <a:p>
            <a:r>
              <a:rPr lang="en-US" sz="1000" dirty="0">
                <a:hlinkClick r:id="rId45"/>
              </a:rPr>
              <a:t>Stanford doctoral students at the Graduate School of Education, May 24, 2013</a:t>
            </a:r>
            <a:endParaRPr lang="en-US" sz="1000" dirty="0"/>
          </a:p>
          <a:p>
            <a:r>
              <a:rPr lang="en-US" sz="1000" dirty="0">
                <a:hlinkClick r:id="rId46"/>
              </a:rPr>
              <a:t>California Institute of Technology, June 10, 2013</a:t>
            </a:r>
            <a:endParaRPr lang="en-US" sz="1000" dirty="0"/>
          </a:p>
          <a:p>
            <a:r>
              <a:rPr lang="en-US" sz="1000" dirty="0">
                <a:hlinkClick r:id="rId47"/>
              </a:rPr>
              <a:t>Oregon State University, June 13, 2013</a:t>
            </a:r>
            <a:endParaRPr lang="en-US" sz="1000" dirty="0"/>
          </a:p>
          <a:p>
            <a:r>
              <a:rPr lang="en-US" sz="1000" dirty="0">
                <a:hlinkClick r:id="rId48"/>
              </a:rPr>
              <a:t>University of California, July 24, 2013</a:t>
            </a:r>
            <a:endParaRPr lang="en-US" sz="1000" dirty="0"/>
          </a:p>
          <a:p>
            <a:r>
              <a:rPr lang="en-US" sz="1000" dirty="0">
                <a:hlinkClick r:id="rId49"/>
              </a:rPr>
              <a:t>Bryn Mawr College, December 11, </a:t>
            </a:r>
            <a:r>
              <a:rPr lang="en-US" sz="1000" dirty="0" smtClean="0">
                <a:hlinkClick r:id="rId49"/>
              </a:rPr>
              <a:t>2013</a:t>
            </a:r>
            <a:endParaRPr lang="en-US" sz="1000" dirty="0"/>
          </a:p>
        </p:txBody>
      </p:sp>
      <p:sp>
        <p:nvSpPr>
          <p:cNvPr id="15" name="TextBox 14"/>
          <p:cNvSpPr txBox="1"/>
          <p:nvPr/>
        </p:nvSpPr>
        <p:spPr>
          <a:xfrm>
            <a:off x="7251700" y="838200"/>
            <a:ext cx="184666"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18661063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dissolve">
                                      <p:cBhvr>
                                        <p:cTn id="7" dur="5000"/>
                                        <p:tgtEl>
                                          <p:spTgt spid="14"/>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dissolve">
                                      <p:cBhvr>
                                        <p:cTn id="10" dur="5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183800" y="887618"/>
            <a:ext cx="2577557" cy="794165"/>
          </a:xfrm>
          <a:prstGeom prst="roundRect">
            <a:avLst>
              <a:gd name="adj" fmla="val 6828"/>
            </a:avLst>
          </a:prstGeom>
          <a:solidFill>
            <a:srgbClr val="8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316703" y="957058"/>
            <a:ext cx="1541582" cy="707886"/>
          </a:xfrm>
          <a:prstGeom prst="rect">
            <a:avLst/>
          </a:prstGeom>
          <a:noFill/>
        </p:spPr>
        <p:txBody>
          <a:bodyPr wrap="square" rtlCol="0">
            <a:spAutoFit/>
          </a:bodyPr>
          <a:lstStyle/>
          <a:p>
            <a:pPr algn="ctr"/>
            <a:r>
              <a:rPr lang="en-US" sz="2000" dirty="0" smtClean="0">
                <a:solidFill>
                  <a:schemeClr val="bg1"/>
                </a:solidFill>
                <a:latin typeface="Anziano Pro Regular"/>
                <a:cs typeface="Anziano Pro Regular"/>
              </a:rPr>
              <a:t>Rights Retention </a:t>
            </a:r>
            <a:endParaRPr lang="en-US" sz="2000" dirty="0">
              <a:solidFill>
                <a:schemeClr val="bg1"/>
              </a:solidFill>
              <a:latin typeface="Anziano Pro Regular"/>
              <a:cs typeface="Anziano Pro Regular"/>
            </a:endParaRPr>
          </a:p>
        </p:txBody>
      </p:sp>
      <p:sp>
        <p:nvSpPr>
          <p:cNvPr id="22" name="Rectangle 21"/>
          <p:cNvSpPr/>
          <p:nvPr/>
        </p:nvSpPr>
        <p:spPr>
          <a:xfrm>
            <a:off x="0" y="0"/>
            <a:ext cx="9144000" cy="6858000"/>
          </a:xfrm>
          <a:prstGeom prst="rect">
            <a:avLst/>
          </a:prstGeom>
          <a:noFill/>
          <a:ln w="12700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p:cNvSpPr txBox="1"/>
          <p:nvPr/>
        </p:nvSpPr>
        <p:spPr>
          <a:xfrm>
            <a:off x="495300" y="3708400"/>
            <a:ext cx="8216901" cy="2349361"/>
          </a:xfrm>
          <a:prstGeom prst="rect">
            <a:avLst/>
          </a:prstGeom>
          <a:noFill/>
        </p:spPr>
        <p:txBody>
          <a:bodyPr wrap="square" rtlCol="0">
            <a:spAutoFit/>
          </a:bodyPr>
          <a:lstStyle/>
          <a:p>
            <a:pPr marL="625056">
              <a:buSzPct val="99000"/>
              <a:defRPr/>
            </a:pPr>
            <a:r>
              <a:rPr lang="en-US" sz="2400" dirty="0" smtClean="0"/>
              <a:t>Makes </a:t>
            </a:r>
            <a:r>
              <a:rPr lang="en-US" sz="2400" dirty="0"/>
              <a:t>a collective statement of </a:t>
            </a:r>
            <a:r>
              <a:rPr lang="en-US" sz="2400" dirty="0" smtClean="0"/>
              <a:t>principle.</a:t>
            </a:r>
            <a:endParaRPr lang="en-US" sz="2400" dirty="0"/>
          </a:p>
          <a:p>
            <a:pPr marL="625056">
              <a:spcBef>
                <a:spcPts val="800"/>
              </a:spcBef>
              <a:buSzPct val="99000"/>
              <a:defRPr/>
            </a:pPr>
            <a:r>
              <a:rPr lang="en-US" sz="2400" dirty="0" smtClean="0"/>
              <a:t>Completely </a:t>
            </a:r>
            <a:r>
              <a:rPr lang="en-US" sz="2400" dirty="0"/>
              <a:t>clarifies rights </a:t>
            </a:r>
            <a:r>
              <a:rPr lang="en-US" sz="2400" dirty="0" smtClean="0"/>
              <a:t>situation.</a:t>
            </a:r>
            <a:endParaRPr lang="en-US" sz="2400" dirty="0"/>
          </a:p>
          <a:p>
            <a:pPr marL="625056">
              <a:spcBef>
                <a:spcPts val="800"/>
              </a:spcBef>
              <a:buSzPct val="99000"/>
              <a:defRPr/>
            </a:pPr>
            <a:r>
              <a:rPr lang="en-US" sz="2400" dirty="0" smtClean="0"/>
              <a:t>Allows </a:t>
            </a:r>
            <a:r>
              <a:rPr lang="en-US" sz="2400" dirty="0"/>
              <a:t>university to facilitate article deposit </a:t>
            </a:r>
            <a:r>
              <a:rPr lang="en-US" sz="2400" dirty="0" smtClean="0"/>
              <a:t>process. </a:t>
            </a:r>
            <a:endParaRPr lang="en-US" sz="2400" dirty="0"/>
          </a:p>
          <a:p>
            <a:pPr marL="625056">
              <a:spcBef>
                <a:spcPts val="800"/>
              </a:spcBef>
              <a:buSzPct val="99000"/>
              <a:defRPr/>
            </a:pPr>
            <a:r>
              <a:rPr lang="en-US" sz="2400" dirty="0" smtClean="0"/>
              <a:t>Allows </a:t>
            </a:r>
            <a:r>
              <a:rPr lang="en-US" sz="2400" dirty="0"/>
              <a:t>university to negotiate </a:t>
            </a:r>
            <a:r>
              <a:rPr lang="en-US" sz="2400" dirty="0" smtClean="0"/>
              <a:t>collectively.</a:t>
            </a:r>
            <a:endParaRPr lang="en-US" sz="2400" dirty="0"/>
          </a:p>
          <a:p>
            <a:pPr marL="625056">
              <a:spcBef>
                <a:spcPts val="800"/>
              </a:spcBef>
              <a:buSzPct val="99000"/>
              <a:defRPr/>
            </a:pPr>
            <a:r>
              <a:rPr lang="en-US" sz="2400" dirty="0"/>
              <a:t>Opt-out versus opt-in increases rights </a:t>
            </a:r>
            <a:r>
              <a:rPr lang="en-US" sz="2400" dirty="0" smtClean="0"/>
              <a:t>retention.</a:t>
            </a:r>
            <a:endParaRPr lang="en-US" sz="2400" dirty="0"/>
          </a:p>
        </p:txBody>
      </p:sp>
      <p:sp>
        <p:nvSpPr>
          <p:cNvPr id="11" name="TextBox 10"/>
          <p:cNvSpPr txBox="1"/>
          <p:nvPr/>
        </p:nvSpPr>
        <p:spPr>
          <a:xfrm>
            <a:off x="3098800" y="1035452"/>
            <a:ext cx="5626101" cy="646331"/>
          </a:xfrm>
          <a:prstGeom prst="rect">
            <a:avLst/>
          </a:prstGeom>
          <a:noFill/>
        </p:spPr>
        <p:txBody>
          <a:bodyPr wrap="square" rtlCol="0">
            <a:spAutoFit/>
          </a:bodyPr>
          <a:lstStyle/>
          <a:p>
            <a:r>
              <a:rPr lang="en-US" sz="3600" dirty="0" smtClean="0">
                <a:solidFill>
                  <a:srgbClr val="800000"/>
                </a:solidFill>
                <a:latin typeface="BentonSans Regular"/>
                <a:cs typeface="BentonSans Regular"/>
              </a:rPr>
              <a:t>Advantages of the policy</a:t>
            </a:r>
            <a:endParaRPr lang="en-US" dirty="0"/>
          </a:p>
        </p:txBody>
      </p:sp>
      <p:cxnSp>
        <p:nvCxnSpPr>
          <p:cNvPr id="25" name="Straight Connector 24"/>
          <p:cNvCxnSpPr/>
          <p:nvPr/>
        </p:nvCxnSpPr>
        <p:spPr>
          <a:xfrm>
            <a:off x="757627" y="3120080"/>
            <a:ext cx="8193952" cy="54"/>
          </a:xfrm>
          <a:prstGeom prst="line">
            <a:avLst/>
          </a:prstGeom>
          <a:ln w="12700">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683190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3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183800" y="887618"/>
            <a:ext cx="2577557" cy="794165"/>
          </a:xfrm>
          <a:prstGeom prst="roundRect">
            <a:avLst>
              <a:gd name="adj" fmla="val 6828"/>
            </a:avLst>
          </a:prstGeom>
          <a:solidFill>
            <a:srgbClr val="8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316703" y="957058"/>
            <a:ext cx="1541582" cy="707886"/>
          </a:xfrm>
          <a:prstGeom prst="rect">
            <a:avLst/>
          </a:prstGeom>
          <a:noFill/>
        </p:spPr>
        <p:txBody>
          <a:bodyPr wrap="square" rtlCol="0">
            <a:spAutoFit/>
          </a:bodyPr>
          <a:lstStyle/>
          <a:p>
            <a:pPr algn="ctr"/>
            <a:r>
              <a:rPr lang="en-US" sz="2000" dirty="0" smtClean="0">
                <a:solidFill>
                  <a:schemeClr val="bg1"/>
                </a:solidFill>
                <a:latin typeface="Anziano Pro Regular"/>
                <a:cs typeface="Anziano Pro Regular"/>
              </a:rPr>
              <a:t>Rights Retention </a:t>
            </a:r>
            <a:endParaRPr lang="en-US" sz="2000" dirty="0">
              <a:solidFill>
                <a:schemeClr val="bg1"/>
              </a:solidFill>
              <a:latin typeface="Anziano Pro Regular"/>
              <a:cs typeface="Anziano Pro Regular"/>
            </a:endParaRPr>
          </a:p>
        </p:txBody>
      </p:sp>
      <p:sp>
        <p:nvSpPr>
          <p:cNvPr id="22" name="Rectangle 21"/>
          <p:cNvSpPr/>
          <p:nvPr/>
        </p:nvSpPr>
        <p:spPr>
          <a:xfrm>
            <a:off x="0" y="0"/>
            <a:ext cx="9144000" cy="6858000"/>
          </a:xfrm>
          <a:prstGeom prst="rect">
            <a:avLst/>
          </a:prstGeom>
          <a:noFill/>
          <a:ln w="12700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p:cNvSpPr txBox="1"/>
          <p:nvPr/>
        </p:nvSpPr>
        <p:spPr>
          <a:xfrm>
            <a:off x="3263899" y="1778000"/>
            <a:ext cx="5461001" cy="1200328"/>
          </a:xfrm>
          <a:prstGeom prst="rect">
            <a:avLst/>
          </a:prstGeom>
          <a:noFill/>
        </p:spPr>
        <p:txBody>
          <a:bodyPr wrap="square" rtlCol="0">
            <a:spAutoFit/>
          </a:bodyPr>
          <a:lstStyle/>
          <a:p>
            <a:pPr>
              <a:defRPr/>
            </a:pPr>
            <a:r>
              <a:rPr lang="en-US" altLang="ja-JP" sz="2400" dirty="0" smtClean="0">
                <a:cs typeface="American Typewriter"/>
              </a:rPr>
              <a:t>Web site</a:t>
            </a:r>
          </a:p>
          <a:p>
            <a:pPr>
              <a:defRPr/>
            </a:pPr>
            <a:r>
              <a:rPr lang="en-US" sz="2400" dirty="0" smtClean="0">
                <a:cs typeface="American Typewriter"/>
              </a:rPr>
              <a:t>Copies to colleagues</a:t>
            </a:r>
          </a:p>
          <a:p>
            <a:pPr>
              <a:defRPr/>
            </a:pPr>
            <a:r>
              <a:rPr lang="en-US" sz="2400" dirty="0" smtClean="0">
                <a:cs typeface="American Typewriter"/>
              </a:rPr>
              <a:t>Copies to students </a:t>
            </a:r>
            <a:endParaRPr lang="en-US" sz="2400" dirty="0">
              <a:cs typeface="American Typewriter"/>
            </a:endParaRPr>
          </a:p>
        </p:txBody>
      </p:sp>
      <p:sp>
        <p:nvSpPr>
          <p:cNvPr id="11" name="TextBox 10"/>
          <p:cNvSpPr txBox="1"/>
          <p:nvPr/>
        </p:nvSpPr>
        <p:spPr>
          <a:xfrm>
            <a:off x="2781300" y="1035452"/>
            <a:ext cx="5943601" cy="646331"/>
          </a:xfrm>
          <a:prstGeom prst="rect">
            <a:avLst/>
          </a:prstGeom>
          <a:noFill/>
        </p:spPr>
        <p:txBody>
          <a:bodyPr wrap="square" rtlCol="0">
            <a:spAutoFit/>
          </a:bodyPr>
          <a:lstStyle/>
          <a:p>
            <a:r>
              <a:rPr lang="en-US" sz="3600" dirty="0" smtClean="0">
                <a:solidFill>
                  <a:srgbClr val="800000"/>
                </a:solidFill>
                <a:latin typeface="BentonSans Regular"/>
                <a:cs typeface="BentonSans Regular"/>
              </a:rPr>
              <a:t>Clarifies the rights situation</a:t>
            </a:r>
            <a:endParaRPr lang="en-US" dirty="0"/>
          </a:p>
        </p:txBody>
      </p:sp>
      <p:cxnSp>
        <p:nvCxnSpPr>
          <p:cNvPr id="25" name="Straight Connector 24"/>
          <p:cNvCxnSpPr/>
          <p:nvPr/>
        </p:nvCxnSpPr>
        <p:spPr>
          <a:xfrm>
            <a:off x="757627" y="3120080"/>
            <a:ext cx="8193952" cy="54"/>
          </a:xfrm>
          <a:prstGeom prst="line">
            <a:avLst/>
          </a:prstGeom>
          <a:ln w="12700">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pic>
        <p:nvPicPr>
          <p:cNvPr id="3" name="Picture 2" descr="Screen Shot 2014-05-16 at 3.31.34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7049" y="3289300"/>
            <a:ext cx="5473700" cy="3271988"/>
          </a:xfrm>
          <a:prstGeom prst="rect">
            <a:avLst/>
          </a:prstGeom>
        </p:spPr>
      </p:pic>
    </p:spTree>
    <p:extLst>
      <p:ext uri="{BB962C8B-B14F-4D97-AF65-F5344CB8AC3E}">
        <p14:creationId xmlns:p14="http://schemas.microsoft.com/office/powerpoint/2010/main" val="36247504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183800" y="887618"/>
            <a:ext cx="2577557" cy="794165"/>
          </a:xfrm>
          <a:prstGeom prst="roundRect">
            <a:avLst>
              <a:gd name="adj" fmla="val 6828"/>
            </a:avLst>
          </a:prstGeom>
          <a:solidFill>
            <a:srgbClr val="8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316703" y="957058"/>
            <a:ext cx="1541582" cy="707886"/>
          </a:xfrm>
          <a:prstGeom prst="rect">
            <a:avLst/>
          </a:prstGeom>
          <a:noFill/>
        </p:spPr>
        <p:txBody>
          <a:bodyPr wrap="square" rtlCol="0">
            <a:spAutoFit/>
          </a:bodyPr>
          <a:lstStyle/>
          <a:p>
            <a:pPr algn="ctr"/>
            <a:r>
              <a:rPr lang="en-US" sz="2000" dirty="0" smtClean="0">
                <a:solidFill>
                  <a:schemeClr val="bg1"/>
                </a:solidFill>
                <a:latin typeface="Anziano Pro Regular"/>
                <a:cs typeface="Anziano Pro Regular"/>
              </a:rPr>
              <a:t>Rights Retention </a:t>
            </a:r>
            <a:endParaRPr lang="en-US" sz="2000" dirty="0">
              <a:solidFill>
                <a:schemeClr val="bg1"/>
              </a:solidFill>
              <a:latin typeface="Anziano Pro Regular"/>
              <a:cs typeface="Anziano Pro Regular"/>
            </a:endParaRPr>
          </a:p>
        </p:txBody>
      </p:sp>
      <p:sp>
        <p:nvSpPr>
          <p:cNvPr id="22" name="Rectangle 21"/>
          <p:cNvSpPr/>
          <p:nvPr/>
        </p:nvSpPr>
        <p:spPr>
          <a:xfrm>
            <a:off x="0" y="0"/>
            <a:ext cx="9144000" cy="6858000"/>
          </a:xfrm>
          <a:prstGeom prst="rect">
            <a:avLst/>
          </a:prstGeom>
          <a:noFill/>
          <a:ln w="12700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TextBox 10"/>
          <p:cNvSpPr txBox="1"/>
          <p:nvPr/>
        </p:nvSpPr>
        <p:spPr>
          <a:xfrm>
            <a:off x="2781300" y="1035452"/>
            <a:ext cx="5943601" cy="646331"/>
          </a:xfrm>
          <a:prstGeom prst="rect">
            <a:avLst/>
          </a:prstGeom>
          <a:noFill/>
        </p:spPr>
        <p:txBody>
          <a:bodyPr wrap="square" rtlCol="0">
            <a:spAutoFit/>
          </a:bodyPr>
          <a:lstStyle/>
          <a:p>
            <a:r>
              <a:rPr lang="en-US" sz="3600" dirty="0" smtClean="0">
                <a:solidFill>
                  <a:srgbClr val="800000"/>
                </a:solidFill>
                <a:latin typeface="BentonSans Regular"/>
                <a:cs typeface="BentonSans Regular"/>
              </a:rPr>
              <a:t>FAQ</a:t>
            </a:r>
            <a:endParaRPr lang="en-US" dirty="0"/>
          </a:p>
        </p:txBody>
      </p:sp>
      <p:cxnSp>
        <p:nvCxnSpPr>
          <p:cNvPr id="25" name="Straight Connector 24"/>
          <p:cNvCxnSpPr/>
          <p:nvPr/>
        </p:nvCxnSpPr>
        <p:spPr>
          <a:xfrm>
            <a:off x="757627" y="3120080"/>
            <a:ext cx="8193952" cy="54"/>
          </a:xfrm>
          <a:prstGeom prst="line">
            <a:avLst/>
          </a:prstGeom>
          <a:ln w="12700">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sp>
        <p:nvSpPr>
          <p:cNvPr id="8" name="Rectangle 7"/>
          <p:cNvSpPr/>
          <p:nvPr/>
        </p:nvSpPr>
        <p:spPr>
          <a:xfrm>
            <a:off x="316703" y="3429000"/>
            <a:ext cx="8408198" cy="2677656"/>
          </a:xfrm>
          <a:prstGeom prst="rect">
            <a:avLst/>
          </a:prstGeom>
        </p:spPr>
        <p:txBody>
          <a:bodyPr wrap="square">
            <a:spAutoFit/>
          </a:bodyPr>
          <a:lstStyle/>
          <a:p>
            <a:pPr marL="625056">
              <a:defRPr/>
            </a:pPr>
            <a:r>
              <a:rPr lang="en-US" sz="2800" dirty="0"/>
              <a:t>What is in a policy?</a:t>
            </a:r>
          </a:p>
          <a:p>
            <a:pPr marL="625056">
              <a:defRPr/>
            </a:pPr>
            <a:r>
              <a:rPr lang="en-US" sz="2800" dirty="0"/>
              <a:t>What is covered under the policy?</a:t>
            </a:r>
          </a:p>
          <a:p>
            <a:pPr marL="937584" lvl="1">
              <a:defRPr/>
            </a:pPr>
            <a:r>
              <a:rPr lang="en-US" sz="2800" u="sng" dirty="0">
                <a:hlinkClick r:id="rId3"/>
              </a:rPr>
              <a:t>http://osc.hul.harvard.edu/dash/manuscript</a:t>
            </a:r>
            <a:endParaRPr lang="en-US" sz="2800" dirty="0"/>
          </a:p>
          <a:p>
            <a:pPr marL="625056">
              <a:defRPr/>
            </a:pPr>
            <a:r>
              <a:rPr lang="en-US" sz="2800" dirty="0"/>
              <a:t>What is the publisher reaction?</a:t>
            </a:r>
          </a:p>
          <a:p>
            <a:pPr marL="625056">
              <a:defRPr/>
            </a:pPr>
            <a:r>
              <a:rPr lang="en-US" sz="2800" dirty="0"/>
              <a:t>Should I always deposit my article?</a:t>
            </a:r>
          </a:p>
          <a:p>
            <a:pPr marL="625056">
              <a:defRPr/>
            </a:pPr>
            <a:r>
              <a:rPr lang="en-US" sz="2800" dirty="0"/>
              <a:t>What if my article is already posted and available?</a:t>
            </a:r>
          </a:p>
        </p:txBody>
      </p:sp>
    </p:spTree>
    <p:extLst>
      <p:ext uri="{BB962C8B-B14F-4D97-AF65-F5344CB8AC3E}">
        <p14:creationId xmlns:p14="http://schemas.microsoft.com/office/powerpoint/2010/main" val="12901120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183800" y="887618"/>
            <a:ext cx="2577557" cy="794165"/>
          </a:xfrm>
          <a:prstGeom prst="roundRect">
            <a:avLst>
              <a:gd name="adj" fmla="val 6828"/>
            </a:avLst>
          </a:prstGeom>
          <a:solidFill>
            <a:srgbClr val="8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316703" y="957058"/>
            <a:ext cx="1541582" cy="400110"/>
          </a:xfrm>
          <a:prstGeom prst="rect">
            <a:avLst/>
          </a:prstGeom>
          <a:noFill/>
        </p:spPr>
        <p:txBody>
          <a:bodyPr wrap="square" rtlCol="0">
            <a:spAutoFit/>
          </a:bodyPr>
          <a:lstStyle/>
          <a:p>
            <a:pPr algn="ctr"/>
            <a:r>
              <a:rPr lang="en-US" sz="2000" dirty="0" smtClean="0">
                <a:solidFill>
                  <a:schemeClr val="bg1"/>
                </a:solidFill>
                <a:latin typeface="Anziano Pro Regular"/>
                <a:cs typeface="Anziano Pro Regular"/>
              </a:rPr>
              <a:t>Policy</a:t>
            </a:r>
            <a:endParaRPr lang="en-US" sz="2000" dirty="0">
              <a:solidFill>
                <a:schemeClr val="bg1"/>
              </a:solidFill>
              <a:latin typeface="Anziano Pro Regular"/>
              <a:cs typeface="Anziano Pro Regular"/>
            </a:endParaRPr>
          </a:p>
        </p:txBody>
      </p:sp>
      <p:sp>
        <p:nvSpPr>
          <p:cNvPr id="22" name="Rectangle 21"/>
          <p:cNvSpPr/>
          <p:nvPr/>
        </p:nvSpPr>
        <p:spPr>
          <a:xfrm>
            <a:off x="0" y="0"/>
            <a:ext cx="9144000" cy="6858000"/>
          </a:xfrm>
          <a:prstGeom prst="rect">
            <a:avLst/>
          </a:prstGeom>
          <a:noFill/>
          <a:ln w="12700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TextBox 10"/>
          <p:cNvSpPr txBox="1"/>
          <p:nvPr/>
        </p:nvSpPr>
        <p:spPr>
          <a:xfrm>
            <a:off x="4013201" y="1035452"/>
            <a:ext cx="4711700" cy="646331"/>
          </a:xfrm>
          <a:prstGeom prst="rect">
            <a:avLst/>
          </a:prstGeom>
          <a:noFill/>
        </p:spPr>
        <p:txBody>
          <a:bodyPr wrap="square" rtlCol="0">
            <a:spAutoFit/>
          </a:bodyPr>
          <a:lstStyle/>
          <a:p>
            <a:r>
              <a:rPr lang="en-US" sz="3600" dirty="0" smtClean="0">
                <a:solidFill>
                  <a:srgbClr val="800000"/>
                </a:solidFill>
                <a:latin typeface="BentonSans Regular"/>
                <a:cs typeface="BentonSans Regular"/>
              </a:rPr>
              <a:t>Where to start?</a:t>
            </a:r>
            <a:endParaRPr lang="en-US" dirty="0"/>
          </a:p>
        </p:txBody>
      </p:sp>
      <p:cxnSp>
        <p:nvCxnSpPr>
          <p:cNvPr id="25" name="Straight Connector 24"/>
          <p:cNvCxnSpPr/>
          <p:nvPr/>
        </p:nvCxnSpPr>
        <p:spPr>
          <a:xfrm>
            <a:off x="757627" y="4072580"/>
            <a:ext cx="8193952" cy="54"/>
          </a:xfrm>
          <a:prstGeom prst="line">
            <a:avLst/>
          </a:prstGeom>
          <a:ln w="12700">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sp>
        <p:nvSpPr>
          <p:cNvPr id="3" name="TextBox 2"/>
          <p:cNvSpPr txBox="1"/>
          <p:nvPr/>
        </p:nvSpPr>
        <p:spPr>
          <a:xfrm>
            <a:off x="2046624" y="4465924"/>
            <a:ext cx="6904955" cy="1200328"/>
          </a:xfrm>
          <a:prstGeom prst="rect">
            <a:avLst/>
          </a:prstGeom>
          <a:noFill/>
        </p:spPr>
        <p:txBody>
          <a:bodyPr wrap="none" rtlCol="0">
            <a:spAutoFit/>
          </a:bodyPr>
          <a:lstStyle/>
          <a:p>
            <a:r>
              <a:rPr lang="en-US" sz="2400" dirty="0" smtClean="0"/>
              <a:t>Good practices for university open-access policies</a:t>
            </a:r>
          </a:p>
          <a:p>
            <a:r>
              <a:rPr lang="en-US" sz="2400" dirty="0">
                <a:hlinkClick r:id="rId3"/>
              </a:rPr>
              <a:t>http://cyber.law.harvard.edu/hoap/</a:t>
            </a:r>
            <a:r>
              <a:rPr lang="en-US" sz="2400" dirty="0" smtClean="0">
                <a:hlinkClick r:id="rId3"/>
              </a:rPr>
              <a:t>Drafting_a_policy</a:t>
            </a:r>
            <a:endParaRPr lang="en-US" sz="2400" dirty="0" smtClean="0"/>
          </a:p>
          <a:p>
            <a:endParaRPr lang="en-US" sz="2400" dirty="0" smtClean="0"/>
          </a:p>
        </p:txBody>
      </p:sp>
      <p:sp>
        <p:nvSpPr>
          <p:cNvPr id="4" name="TextBox 3"/>
          <p:cNvSpPr txBox="1"/>
          <p:nvPr/>
        </p:nvSpPr>
        <p:spPr>
          <a:xfrm>
            <a:off x="842291" y="2773983"/>
            <a:ext cx="5279360" cy="1200328"/>
          </a:xfrm>
          <a:prstGeom prst="rect">
            <a:avLst/>
          </a:prstGeom>
          <a:noFill/>
        </p:spPr>
        <p:txBody>
          <a:bodyPr wrap="none" rtlCol="0">
            <a:spAutoFit/>
          </a:bodyPr>
          <a:lstStyle/>
          <a:p>
            <a:r>
              <a:rPr lang="en-US" sz="2400" dirty="0" smtClean="0"/>
              <a:t>Model policy</a:t>
            </a:r>
          </a:p>
          <a:p>
            <a:r>
              <a:rPr lang="en-US" sz="2400" dirty="0">
                <a:hlinkClick r:id="rId4"/>
              </a:rPr>
              <a:t>https://osc.hul.harvard.edu/</a:t>
            </a:r>
            <a:r>
              <a:rPr lang="en-US" sz="2400" dirty="0" smtClean="0">
                <a:hlinkClick r:id="rId4"/>
              </a:rPr>
              <a:t>modelpolicy</a:t>
            </a:r>
            <a:endParaRPr lang="en-US" sz="2400" dirty="0" smtClean="0"/>
          </a:p>
          <a:p>
            <a:endParaRPr lang="en-US" sz="2400" dirty="0"/>
          </a:p>
        </p:txBody>
      </p:sp>
      <p:pic>
        <p:nvPicPr>
          <p:cNvPr id="8" name="Picture 7" descr="Screen Shot 2014-05-27 at 12.09.31 PM.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3627" y="5145552"/>
            <a:ext cx="1473728" cy="1160561"/>
          </a:xfrm>
          <a:prstGeom prst="rect">
            <a:avLst/>
          </a:prstGeom>
        </p:spPr>
      </p:pic>
      <p:pic>
        <p:nvPicPr>
          <p:cNvPr id="9" name="Picture 8" descr="Screen Shot 2014-05-27 at 12.11.24 PM.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895601" y="1846883"/>
            <a:ext cx="5829300" cy="793692"/>
          </a:xfrm>
          <a:prstGeom prst="rect">
            <a:avLst/>
          </a:prstGeom>
        </p:spPr>
      </p:pic>
    </p:spTree>
    <p:extLst>
      <p:ext uri="{BB962C8B-B14F-4D97-AF65-F5344CB8AC3E}">
        <p14:creationId xmlns:p14="http://schemas.microsoft.com/office/powerpoint/2010/main" val="21191970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183798" y="887618"/>
            <a:ext cx="2618082" cy="616421"/>
          </a:xfrm>
          <a:prstGeom prst="roundRect">
            <a:avLst>
              <a:gd name="adj" fmla="val 6828"/>
            </a:avLst>
          </a:prstGeom>
          <a:solidFill>
            <a:srgbClr val="8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Rectangle 3"/>
          <p:cNvSpPr/>
          <p:nvPr/>
        </p:nvSpPr>
        <p:spPr>
          <a:xfrm>
            <a:off x="0" y="0"/>
            <a:ext cx="9144000" cy="6858000"/>
          </a:xfrm>
          <a:prstGeom prst="rect">
            <a:avLst/>
          </a:prstGeom>
          <a:noFill/>
          <a:ln w="12700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extBox 4"/>
          <p:cNvSpPr txBox="1"/>
          <p:nvPr/>
        </p:nvSpPr>
        <p:spPr>
          <a:xfrm>
            <a:off x="497996" y="988590"/>
            <a:ext cx="1180215" cy="400110"/>
          </a:xfrm>
          <a:prstGeom prst="rect">
            <a:avLst/>
          </a:prstGeom>
          <a:noFill/>
        </p:spPr>
        <p:txBody>
          <a:bodyPr wrap="square" rtlCol="0">
            <a:spAutoFit/>
          </a:bodyPr>
          <a:lstStyle/>
          <a:p>
            <a:pPr algn="ctr"/>
            <a:r>
              <a:rPr lang="en-US" sz="2000" dirty="0" smtClean="0">
                <a:solidFill>
                  <a:schemeClr val="bg1"/>
                </a:solidFill>
                <a:latin typeface="Anziano Pro Regular"/>
                <a:cs typeface="Anziano Pro Regular"/>
              </a:rPr>
              <a:t>Contact</a:t>
            </a:r>
            <a:endParaRPr lang="en-US" sz="2000" dirty="0">
              <a:solidFill>
                <a:schemeClr val="bg1"/>
              </a:solidFill>
              <a:latin typeface="Anziano Pro Regular"/>
              <a:cs typeface="Anziano Pro Regular"/>
            </a:endParaRPr>
          </a:p>
        </p:txBody>
      </p:sp>
      <p:sp>
        <p:nvSpPr>
          <p:cNvPr id="6" name="TextBox 5"/>
          <p:cNvSpPr txBox="1"/>
          <p:nvPr/>
        </p:nvSpPr>
        <p:spPr>
          <a:xfrm>
            <a:off x="1192506" y="2597581"/>
            <a:ext cx="5547388" cy="954107"/>
          </a:xfrm>
          <a:prstGeom prst="rect">
            <a:avLst/>
          </a:prstGeom>
          <a:noFill/>
        </p:spPr>
        <p:txBody>
          <a:bodyPr wrap="square" rtlCol="0">
            <a:spAutoFit/>
          </a:bodyPr>
          <a:lstStyle/>
          <a:p>
            <a:r>
              <a:rPr lang="en-US" sz="3200" dirty="0" smtClean="0">
                <a:latin typeface="BentonSans Regular"/>
                <a:cs typeface="BentonSans Regular"/>
              </a:rPr>
              <a:t>Sue Kriegsman</a:t>
            </a:r>
          </a:p>
          <a:p>
            <a:r>
              <a:rPr lang="en-US" sz="2400" dirty="0">
                <a:solidFill>
                  <a:schemeClr val="tx1">
                    <a:lumMod val="50000"/>
                    <a:lumOff val="50000"/>
                  </a:schemeClr>
                </a:solidFill>
                <a:latin typeface="Gill Sans"/>
                <a:cs typeface="Gill Sans"/>
              </a:rPr>
              <a:t>	</a:t>
            </a:r>
            <a:r>
              <a:rPr lang="en-US" sz="2400" dirty="0" smtClean="0">
                <a:solidFill>
                  <a:schemeClr val="tx1">
                    <a:lumMod val="50000"/>
                    <a:lumOff val="50000"/>
                  </a:schemeClr>
                </a:solidFill>
                <a:latin typeface="Gill Sans"/>
                <a:cs typeface="Gill Sans"/>
              </a:rPr>
              <a:t>	</a:t>
            </a:r>
            <a:r>
              <a:rPr lang="en-US" sz="2000" dirty="0" err="1" smtClean="0">
                <a:solidFill>
                  <a:schemeClr val="tx1">
                    <a:lumMod val="50000"/>
                    <a:lumOff val="50000"/>
                  </a:schemeClr>
                </a:solidFill>
                <a:latin typeface="BentonSans Regular Italic"/>
                <a:cs typeface="BentonSans Regular Italic"/>
              </a:rPr>
              <a:t>suzanne_kriegsman@harvard.edu</a:t>
            </a:r>
            <a:endParaRPr lang="en-US" sz="2000" dirty="0">
              <a:solidFill>
                <a:schemeClr val="tx1">
                  <a:lumMod val="50000"/>
                  <a:lumOff val="50000"/>
                </a:schemeClr>
              </a:solidFill>
              <a:latin typeface="BentonSans Regular Italic"/>
              <a:cs typeface="BentonSans Regular Italic"/>
            </a:endParaRPr>
          </a:p>
        </p:txBody>
      </p:sp>
      <p:sp>
        <p:nvSpPr>
          <p:cNvPr id="7" name="TextBox 6"/>
          <p:cNvSpPr txBox="1"/>
          <p:nvPr/>
        </p:nvSpPr>
        <p:spPr>
          <a:xfrm>
            <a:off x="1192506" y="5460946"/>
            <a:ext cx="5547388" cy="954107"/>
          </a:xfrm>
          <a:prstGeom prst="rect">
            <a:avLst/>
          </a:prstGeom>
          <a:noFill/>
        </p:spPr>
        <p:txBody>
          <a:bodyPr wrap="square" rtlCol="0">
            <a:spAutoFit/>
          </a:bodyPr>
          <a:lstStyle/>
          <a:p>
            <a:r>
              <a:rPr lang="en-US" sz="3200" dirty="0">
                <a:latin typeface="BentonSans Regular"/>
                <a:cs typeface="BentonSans Regular"/>
              </a:rPr>
              <a:t>Colin Lukens </a:t>
            </a:r>
          </a:p>
          <a:p>
            <a:r>
              <a:rPr lang="en-US" sz="2400" dirty="0">
                <a:solidFill>
                  <a:schemeClr val="tx1">
                    <a:lumMod val="50000"/>
                    <a:lumOff val="50000"/>
                  </a:schemeClr>
                </a:solidFill>
                <a:latin typeface="Gill Sans"/>
                <a:cs typeface="Gill Sans"/>
              </a:rPr>
              <a:t>		</a:t>
            </a:r>
            <a:r>
              <a:rPr lang="en-US" sz="2000" dirty="0" err="1">
                <a:solidFill>
                  <a:schemeClr val="tx1">
                    <a:lumMod val="50000"/>
                    <a:lumOff val="50000"/>
                  </a:schemeClr>
                </a:solidFill>
                <a:latin typeface="BentonSans Regular Italic"/>
                <a:cs typeface="BentonSans Regular Italic"/>
              </a:rPr>
              <a:t>colin_lukens@harvard.edu</a:t>
            </a:r>
            <a:endParaRPr lang="en-US" sz="2000" dirty="0">
              <a:solidFill>
                <a:schemeClr val="tx1">
                  <a:lumMod val="50000"/>
                  <a:lumOff val="50000"/>
                </a:schemeClr>
              </a:solidFill>
              <a:latin typeface="BentonSans Regular Italic"/>
              <a:cs typeface="BentonSans Regular Italic"/>
            </a:endParaRPr>
          </a:p>
        </p:txBody>
      </p:sp>
      <p:sp>
        <p:nvSpPr>
          <p:cNvPr id="8" name="TextBox 7"/>
          <p:cNvSpPr txBox="1"/>
          <p:nvPr/>
        </p:nvSpPr>
        <p:spPr>
          <a:xfrm>
            <a:off x="6077650" y="2258696"/>
            <a:ext cx="2809394" cy="461665"/>
          </a:xfrm>
          <a:prstGeom prst="rect">
            <a:avLst/>
          </a:prstGeom>
          <a:noFill/>
        </p:spPr>
        <p:txBody>
          <a:bodyPr wrap="square" rtlCol="0">
            <a:spAutoFit/>
          </a:bodyPr>
          <a:lstStyle/>
          <a:p>
            <a:pPr algn="r"/>
            <a:r>
              <a:rPr lang="en-US" sz="2400" dirty="0" err="1" smtClean="0">
                <a:solidFill>
                  <a:schemeClr val="tx1">
                    <a:lumMod val="50000"/>
                    <a:lumOff val="50000"/>
                  </a:schemeClr>
                </a:solidFill>
                <a:latin typeface="Anziano Pro Regular"/>
                <a:cs typeface="Anziano Pro Regular"/>
              </a:rPr>
              <a:t>osc@harvard.edu</a:t>
            </a:r>
            <a:endParaRPr lang="en-US" sz="2400" dirty="0" smtClean="0">
              <a:solidFill>
                <a:schemeClr val="tx1">
                  <a:lumMod val="50000"/>
                  <a:lumOff val="50000"/>
                </a:schemeClr>
              </a:solidFill>
              <a:latin typeface="Anziano Pro Regular"/>
              <a:cs typeface="Anziano Pro Regular"/>
            </a:endParaRPr>
          </a:p>
        </p:txBody>
      </p:sp>
      <p:sp>
        <p:nvSpPr>
          <p:cNvPr id="9" name="Subtitle 2"/>
          <p:cNvSpPr txBox="1">
            <a:spLocks/>
          </p:cNvSpPr>
          <p:nvPr/>
        </p:nvSpPr>
        <p:spPr>
          <a:xfrm>
            <a:off x="3924300" y="1496716"/>
            <a:ext cx="4962744" cy="1154887"/>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spcBef>
                <a:spcPts val="0"/>
              </a:spcBef>
            </a:pPr>
            <a:r>
              <a:rPr lang="en-US" sz="2400" dirty="0" smtClean="0">
                <a:solidFill>
                  <a:schemeClr val="tx1">
                    <a:lumMod val="50000"/>
                    <a:lumOff val="50000"/>
                  </a:schemeClr>
                </a:solidFill>
                <a:latin typeface="Anziano Pro Regular"/>
                <a:cs typeface="Anziano Pro Regular"/>
              </a:rPr>
              <a:t>Harvard Library</a:t>
            </a:r>
          </a:p>
          <a:p>
            <a:pPr algn="l">
              <a:spcBef>
                <a:spcPts val="0"/>
              </a:spcBef>
            </a:pPr>
            <a:r>
              <a:rPr lang="en-US" sz="2400" dirty="0" smtClean="0">
                <a:solidFill>
                  <a:srgbClr val="800000"/>
                </a:solidFill>
                <a:latin typeface="Anziano Pro Regular"/>
                <a:cs typeface="Anziano Pro Regular"/>
              </a:rPr>
              <a:t>Office for Scholarly Communication</a:t>
            </a:r>
            <a:endParaRPr lang="en-US" sz="2400" dirty="0">
              <a:solidFill>
                <a:srgbClr val="800000"/>
              </a:solidFill>
              <a:latin typeface="Anziano Pro Regular"/>
              <a:cs typeface="Anziano Pro Regular"/>
            </a:endParaRPr>
          </a:p>
        </p:txBody>
      </p:sp>
      <p:cxnSp>
        <p:nvCxnSpPr>
          <p:cNvPr id="11" name="Straight Connector 10"/>
          <p:cNvCxnSpPr/>
          <p:nvPr/>
        </p:nvCxnSpPr>
        <p:spPr>
          <a:xfrm>
            <a:off x="497996" y="3917317"/>
            <a:ext cx="8389048" cy="0"/>
          </a:xfrm>
          <a:prstGeom prst="line">
            <a:avLst/>
          </a:prstGeom>
          <a:ln w="3175">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15" name="Subtitle 2"/>
          <p:cNvSpPr txBox="1">
            <a:spLocks/>
          </p:cNvSpPr>
          <p:nvPr/>
        </p:nvSpPr>
        <p:spPr>
          <a:xfrm>
            <a:off x="3636772" y="4304250"/>
            <a:ext cx="5250272" cy="1154887"/>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spcBef>
                <a:spcPts val="0"/>
              </a:spcBef>
            </a:pPr>
            <a:r>
              <a:rPr lang="en-US" sz="2400" dirty="0">
                <a:solidFill>
                  <a:schemeClr val="tx1">
                    <a:lumMod val="50000"/>
                    <a:lumOff val="50000"/>
                  </a:schemeClr>
                </a:solidFill>
                <a:latin typeface="Anziano Pro Regular"/>
                <a:cs typeface="Anziano Pro Regular"/>
              </a:rPr>
              <a:t>Harvard Library</a:t>
            </a:r>
          </a:p>
          <a:p>
            <a:pPr algn="l">
              <a:spcBef>
                <a:spcPts val="0"/>
              </a:spcBef>
            </a:pPr>
            <a:r>
              <a:rPr lang="en-US" sz="2400" dirty="0">
                <a:solidFill>
                  <a:srgbClr val="800000"/>
                </a:solidFill>
                <a:latin typeface="Anziano Pro Regular"/>
                <a:cs typeface="Anziano Pro Regular"/>
              </a:rPr>
              <a:t>Office for Scholarly Communication</a:t>
            </a:r>
          </a:p>
        </p:txBody>
      </p:sp>
      <p:sp>
        <p:nvSpPr>
          <p:cNvPr id="16" name="TextBox 15"/>
          <p:cNvSpPr txBox="1"/>
          <p:nvPr/>
        </p:nvSpPr>
        <p:spPr>
          <a:xfrm>
            <a:off x="6061144" y="5039942"/>
            <a:ext cx="2809394" cy="461665"/>
          </a:xfrm>
          <a:prstGeom prst="rect">
            <a:avLst/>
          </a:prstGeom>
          <a:noFill/>
        </p:spPr>
        <p:txBody>
          <a:bodyPr wrap="square" rtlCol="0">
            <a:spAutoFit/>
          </a:bodyPr>
          <a:lstStyle/>
          <a:p>
            <a:pPr algn="r"/>
            <a:r>
              <a:rPr lang="en-US" sz="2400" dirty="0" err="1" smtClean="0">
                <a:solidFill>
                  <a:schemeClr val="tx1">
                    <a:lumMod val="50000"/>
                    <a:lumOff val="50000"/>
                  </a:schemeClr>
                </a:solidFill>
                <a:latin typeface="Anziano Pro Regular"/>
                <a:cs typeface="Anziano Pro Regular"/>
              </a:rPr>
              <a:t>osc@harvard.edu</a:t>
            </a:r>
            <a:endParaRPr lang="en-US" sz="2400" dirty="0" smtClean="0">
              <a:solidFill>
                <a:schemeClr val="tx1">
                  <a:lumMod val="50000"/>
                  <a:lumOff val="50000"/>
                </a:schemeClr>
              </a:solidFill>
              <a:latin typeface="Anziano Pro Regular"/>
              <a:cs typeface="Anziano Pro Regular"/>
            </a:endParaRPr>
          </a:p>
        </p:txBody>
      </p:sp>
    </p:spTree>
    <p:extLst>
      <p:ext uri="{BB962C8B-B14F-4D97-AF65-F5344CB8AC3E}">
        <p14:creationId xmlns:p14="http://schemas.microsoft.com/office/powerpoint/2010/main" val="36517577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4440</TotalTime>
  <Words>857</Words>
  <Application>Microsoft Office PowerPoint</Application>
  <PresentationFormat>On-screen Show (4:3)</PresentationFormat>
  <Paragraphs>229</Paragraphs>
  <Slides>38</Slides>
  <Notes>31</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38</vt:i4>
      </vt:variant>
    </vt:vector>
  </HeadingPairs>
  <TitlesOfParts>
    <vt:vector size="40" baseType="lpstr">
      <vt:lpstr>Office Theme</vt:lpstr>
      <vt:lpstr>Chart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Lukens, Colin B.</dc:creator>
  <cp:lastModifiedBy>Gibbons, Michael</cp:lastModifiedBy>
  <cp:revision>70</cp:revision>
  <dcterms:created xsi:type="dcterms:W3CDTF">2014-03-10T14:27:55Z</dcterms:created>
  <dcterms:modified xsi:type="dcterms:W3CDTF">2014-06-02T17:53:21Z</dcterms:modified>
</cp:coreProperties>
</file>