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62" y="-78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766FB06-DDAA-4D19-BC4F-41DC28A5F55A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697B9C9-D0BA-4434-B53B-CC94B2D45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1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42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9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46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44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16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i="1" dirty="0"/>
              <a:t>Platform Source</a:t>
            </a:r>
            <a:endParaRPr lang="en-US" sz="1100" dirty="0"/>
          </a:p>
          <a:p>
            <a:pPr lvl="0"/>
            <a:r>
              <a:rPr lang="en-US" sz="1100" dirty="0"/>
              <a:t>What is the basic coding language/protocol from which the repository software is built?</a:t>
            </a:r>
          </a:p>
          <a:p>
            <a:r>
              <a:rPr lang="en-US" sz="1100" dirty="0"/>
              <a:t> </a:t>
            </a:r>
          </a:p>
          <a:p>
            <a:pPr lvl="0"/>
            <a:r>
              <a:rPr lang="en-US" sz="1100" dirty="0"/>
              <a:t>Answers have both ethical and practical implications.</a:t>
            </a:r>
          </a:p>
          <a:p>
            <a:pPr lvl="1"/>
            <a:r>
              <a:rPr lang="en-US" sz="1100" dirty="0"/>
              <a:t>Ethical: whether the library will or won’t be contributing to the communal knowledge and development of resource. </a:t>
            </a:r>
          </a:p>
          <a:p>
            <a:pPr lvl="1"/>
            <a:r>
              <a:rPr lang="en-US" sz="1100" dirty="0"/>
              <a:t>Practical: amount of library staff familiarity with the basic language/operation of the product. </a:t>
            </a:r>
          </a:p>
          <a:p>
            <a:r>
              <a:rPr lang="en-US" sz="1100" dirty="0"/>
              <a:t> </a:t>
            </a:r>
          </a:p>
          <a:p>
            <a:r>
              <a:rPr lang="en-US" sz="1100" dirty="0"/>
              <a:t>• </a:t>
            </a:r>
            <a:r>
              <a:rPr lang="en-US" sz="1100" b="1" i="1" dirty="0"/>
              <a:t>Open Access</a:t>
            </a:r>
            <a:endParaRPr lang="en-US" sz="1100" dirty="0"/>
          </a:p>
          <a:p>
            <a:pPr lvl="0"/>
            <a:r>
              <a:rPr lang="en-US" sz="1100" dirty="0"/>
              <a:t>Will it be accessible to the public, and will the contents be freely downloadable? </a:t>
            </a:r>
          </a:p>
          <a:p>
            <a:r>
              <a:rPr lang="en-US" sz="1100" dirty="0"/>
              <a:t> </a:t>
            </a:r>
          </a:p>
          <a:p>
            <a:pPr lvl="0"/>
            <a:r>
              <a:rPr lang="en-US" sz="1100" dirty="0"/>
              <a:t>Most DRs operate under open access parameters. </a:t>
            </a:r>
          </a:p>
          <a:p>
            <a:pPr lvl="0"/>
            <a:r>
              <a:rPr lang="en-US" sz="1100" dirty="0"/>
              <a:t>Natural that the guiding principles of the repository reflect the practices of the libraries maintaining them. </a:t>
            </a:r>
          </a:p>
          <a:p>
            <a:r>
              <a:rPr lang="en-US" sz="1100" dirty="0"/>
              <a:t> </a:t>
            </a:r>
          </a:p>
          <a:p>
            <a:r>
              <a:rPr lang="en-US" sz="1100" dirty="0"/>
              <a:t>• </a:t>
            </a:r>
            <a:r>
              <a:rPr lang="en-US" sz="1100" b="1" i="1" dirty="0"/>
              <a:t>Technical Skills Needed to Configure/Manage</a:t>
            </a:r>
            <a:endParaRPr lang="en-US" sz="1100" dirty="0"/>
          </a:p>
          <a:p>
            <a:pPr lvl="0"/>
            <a:r>
              <a:rPr lang="en-US" sz="1100" dirty="0"/>
              <a:t>How much programming skill is required to operate the software at an optimal level?</a:t>
            </a:r>
          </a:p>
          <a:p>
            <a:r>
              <a:rPr lang="en-US" sz="1100" dirty="0"/>
              <a:t> </a:t>
            </a:r>
          </a:p>
          <a:p>
            <a:pPr lvl="0"/>
            <a:r>
              <a:rPr lang="en-US" sz="1100" dirty="0"/>
              <a:t>The need for on-site staff with technical/IT skill will vary depending on the DR platform.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21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Established User Base</a:t>
            </a:r>
            <a:endParaRPr lang="en-US" dirty="0"/>
          </a:p>
          <a:p>
            <a:pPr lvl="0"/>
            <a:r>
              <a:rPr lang="en-US" dirty="0"/>
              <a:t>Does the repository have a large, established user base?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The larger the established user base, the greater the chance that someone will have encountered and addressed a particular technical problem.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Accepted File Formats</a:t>
            </a:r>
            <a:endParaRPr lang="en-US" dirty="0"/>
          </a:p>
          <a:p>
            <a:pPr lvl="0"/>
            <a:r>
              <a:rPr lang="en-US" dirty="0"/>
              <a:t>What are the file formats supported by the platform?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It’s important to decide what standards will be followed in digitizing and storing files in the DR, and also to ensure that the potential platform works with those formats.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Metadata Standards</a:t>
            </a:r>
            <a:endParaRPr lang="en-US" dirty="0"/>
          </a:p>
          <a:p>
            <a:pPr lvl="0"/>
            <a:r>
              <a:rPr lang="en-US" dirty="0"/>
              <a:t>Does the platform structure its records around a particular metadata standard?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Having a base for records that is built using one of the common metadata standards is a good idea, especially in cases where data migration becomes necessary.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30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Supplemental Files</a:t>
            </a:r>
            <a:endParaRPr lang="en-US" dirty="0"/>
          </a:p>
          <a:p>
            <a:pPr lvl="0"/>
            <a:r>
              <a:rPr lang="en-US" dirty="0"/>
              <a:t>Can supplemental files be added to item records?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Occasionally, there are additional files that are relevant to an item in a repository, be they data sets, earlier drafts, spreadsheets, etc.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Embargo Management</a:t>
            </a:r>
            <a:endParaRPr lang="en-US" dirty="0"/>
          </a:p>
          <a:p>
            <a:pPr lvl="0"/>
            <a:r>
              <a:rPr lang="en-US" dirty="0"/>
              <a:t>Does the platform have built-in support for publication embargoes imposed by third-party publishers?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Some DR platforms allow items to be submitting, uploaded, and indexed, all while applying an embargo period to the record, which prevents the full-text of the article from being accessed until a certain span of time has elapsed. 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• </a:t>
            </a:r>
            <a:r>
              <a:rPr lang="en-US" b="1" i="1" dirty="0"/>
              <a:t>Email and RSS Outputs</a:t>
            </a:r>
            <a:endParaRPr lang="en-US" dirty="0"/>
          </a:p>
          <a:p>
            <a:pPr lvl="0"/>
            <a:r>
              <a:rPr lang="en-US" dirty="0"/>
              <a:t>Can the platform export records, or links to records, via email? Is there an option for users to subscribe to RSS feeds for collections?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An important component of research and discovery is the user’s capacity to share their information with others.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42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Researcher Profile Pages</a:t>
            </a:r>
            <a:endParaRPr lang="en-US" dirty="0"/>
          </a:p>
          <a:p>
            <a:pPr lvl="0"/>
            <a:r>
              <a:rPr lang="en-US" dirty="0"/>
              <a:t>Does the platform allow for contributors and researchers to create or maintain a profile page?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Profile pages seem to present a major allure to faculty, who can create a virtual CV, linking directly to their online publications in a way that a printed copy never could.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Direct Depositing by Users</a:t>
            </a:r>
            <a:endParaRPr lang="en-US" dirty="0"/>
          </a:p>
          <a:p>
            <a:pPr lvl="0"/>
            <a:r>
              <a:rPr lang="en-US" dirty="0"/>
              <a:t>Can users submit work themselves via a page or form on the repository site?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 user-controlled submission process can free up staff time that would otherwise be spent negotiating a submission—possibly through email—and manually uploading it to the repository.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Size of Hosted Space</a:t>
            </a:r>
            <a:endParaRPr lang="en-US" dirty="0"/>
          </a:p>
          <a:p>
            <a:pPr lvl="0"/>
            <a:r>
              <a:rPr lang="en-US" dirty="0"/>
              <a:t>How much server space is allocated for the repository contents? Is this expandable, should the repository grow? Is there a cost associated with expansion?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Knowing the limits of that available space is important, especially for a collection that comprises any amount of non-print material.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17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Annual Hosted Cost</a:t>
            </a:r>
            <a:endParaRPr lang="en-US" dirty="0"/>
          </a:p>
          <a:p>
            <a:pPr lvl="0"/>
            <a:r>
              <a:rPr lang="en-US" dirty="0"/>
              <a:t>What are the annual hosting fees associated with the platform?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 basic issue: the schedule of fees associated with the particular vendor and platform.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Set-Up Fee</a:t>
            </a:r>
            <a:endParaRPr lang="en-US" dirty="0"/>
          </a:p>
          <a:p>
            <a:pPr lvl="0"/>
            <a:r>
              <a:rPr lang="en-US" dirty="0"/>
              <a:t>Is there a fee for setting up the repository that is separate from the annual hosting fee?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Occasionally, a vendor charges a fee for the initial creation and arrangement of the repository.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Consortium Options</a:t>
            </a:r>
            <a:endParaRPr lang="en-US" dirty="0"/>
          </a:p>
          <a:p>
            <a:pPr lvl="0"/>
            <a:r>
              <a:rPr lang="en-US" dirty="0"/>
              <a:t>Are there pricing options for consortia?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Collective membership can work to the benefit of all involved, if the vendor is able to negotiate for 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01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Usage Statistics</a:t>
            </a:r>
            <a:endParaRPr lang="en-US" dirty="0"/>
          </a:p>
          <a:p>
            <a:pPr lvl="0"/>
            <a:r>
              <a:rPr lang="en-US" dirty="0"/>
              <a:t>What kind of usage statistics does the vendor utilize for the DR?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It is very important that administrators of the repository be able to access and generate detailed reports on the DR’s web traffic and downloads.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Tech Support</a:t>
            </a:r>
            <a:endParaRPr lang="en-US" dirty="0"/>
          </a:p>
          <a:p>
            <a:pPr lvl="0"/>
            <a:r>
              <a:rPr lang="en-US" dirty="0"/>
              <a:t>Is there any limit to the amount of tech support that the vendor provides? Is the tech support plan a “tiered” one?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Occasionally, there will be limits—usually based on quantity of time or help tickets—to the support offered from a vendor, with additional amounts of support offered for additional fees.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Digital Publishing</a:t>
            </a:r>
            <a:endParaRPr lang="en-US" dirty="0"/>
          </a:p>
          <a:p>
            <a:pPr lvl="0"/>
            <a:r>
              <a:rPr lang="en-US" dirty="0"/>
              <a:t>Does the platform offer workflows for digital publishing?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Digital publications might require that external editors get access to submission queues, be able to display and promote new content from the collection, and negotiate other functions common in publishing.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35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Disaster Recovery Plans</a:t>
            </a:r>
            <a:endParaRPr lang="en-US" dirty="0"/>
          </a:p>
          <a:p>
            <a:pPr lvl="0"/>
            <a:r>
              <a:rPr lang="en-US" dirty="0"/>
              <a:t>What is the disaster recovery plan that the vendor has in place?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Any DR vendor should have details on a plan for disaster recovery that they can share with potential clients. Aspects of the plan to look for include off-site backup servers specs and periodicity of server backups.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Discovery Tool Compatibility</a:t>
            </a:r>
            <a:endParaRPr lang="en-US" dirty="0"/>
          </a:p>
          <a:p>
            <a:pPr lvl="0"/>
            <a:r>
              <a:rPr lang="en-US" dirty="0"/>
              <a:t>Is the DR compatible with all major discovery tools?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It is useful to know if the potential platform is able to communicate with the local OPAC, electronic resources, as well as search the indexed contents of the repository.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• </a:t>
            </a:r>
            <a:r>
              <a:rPr lang="en-US" b="1" i="1" dirty="0"/>
              <a:t>Authentication System Compatibility</a:t>
            </a:r>
            <a:endParaRPr lang="en-US" dirty="0"/>
          </a:p>
          <a:p>
            <a:pPr lvl="0"/>
            <a:r>
              <a:rPr lang="en-US" dirty="0"/>
              <a:t>Is the DR compatible with any campus authentication system?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Though the driving ethic behind most repositories is one of open access, the platform must still be able to negotiate communication with an existing authentication or proxy system.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22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b="1" i="1" dirty="0"/>
              <a:t>IT Staff Acceptance</a:t>
            </a:r>
            <a:endParaRPr lang="en-US" dirty="0"/>
          </a:p>
          <a:p>
            <a:pPr lvl="0"/>
            <a:r>
              <a:rPr lang="en-US" dirty="0"/>
              <a:t>Has your institution’s IT staff examined the specifications of the platform? Do they believe that the product will integrate smoothly with existing campus systems? 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IT staff will have the perspective and technical understanding to give a general assessment of any platform that you are considering.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95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Quantitative Scoring</a:t>
            </a:r>
            <a:endParaRPr lang="en-US" dirty="0"/>
          </a:p>
          <a:p>
            <a:r>
              <a:rPr lang="en-US" b="1" dirty="0"/>
              <a:t>Ease of use:</a:t>
            </a:r>
            <a:r>
              <a:rPr lang="en-US" dirty="0"/>
              <a:t> 1= Bad design; no browsing; no branding  / 2= Minimal design; minimal browsing; minimal logo branding  / 3= Decent design; 3+ browsing options; acceptable branding  / 4= Good design; 4+ browsing options; profiles; advanced search options/ 5= Fantastic design &amp; branding; lots of options, exports, alerts; social media interaction</a:t>
            </a:r>
          </a:p>
          <a:p>
            <a:r>
              <a:rPr lang="en-US" b="1" dirty="0"/>
              <a:t>Degree of Customization:</a:t>
            </a:r>
            <a:r>
              <a:rPr lang="en-US" dirty="0"/>
              <a:t> 1= No customization / 2= Minimal customization / 3= Adequate customization / 4= Good customization; choice of free or fixed vocab, but not both / 5= Thorough customization, including metadata; free and fixed options for vocab</a:t>
            </a:r>
          </a:p>
          <a:p>
            <a:r>
              <a:rPr lang="en-US" b="1" dirty="0"/>
              <a:t>Cost:</a:t>
            </a:r>
            <a:r>
              <a:rPr lang="en-US" dirty="0"/>
              <a:t> 1= $30,000+  / 2= $20-30,000  / 3= $15-20,000  / 4= $10-15,000  / 5= &lt;$10,000</a:t>
            </a:r>
          </a:p>
          <a:p>
            <a:r>
              <a:rPr lang="en-US" b="1" dirty="0"/>
              <a:t>Support:</a:t>
            </a:r>
            <a:r>
              <a:rPr lang="en-US" dirty="0"/>
              <a:t> 1= 20 hours  / 2= 40 hours  / 3= 80 hours  / 4= 160 hours  / 5= Unlimited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78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9C9-D0BA-4434-B53B-CC94B2D45F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89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lumMod val="100000"/>
              </a:schemeClr>
            </a:gs>
            <a:gs pos="56000">
              <a:schemeClr val="bg2">
                <a:tint val="100000"/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FF1DD-28FA-4549-81B3-3EF6348A2173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96B0B-6FFA-4835-8437-CCAE17B5CEE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labsta.com/1064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flic.kr/p/5woeRj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upload.wikimedia.org/wikipedia/en/0/03/Aybabtu.png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hyperlink" Target="http://commons.wikimedia.org/wiki/File:Ramon_Allones_898_cigars_from_Cuba_-_20051019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hyperlink" Target="http://commons.wikimedia.org/wiki/File:Waaier_5%C2%BC-inch_diskettes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chronicle.com/blognetwork/tenuredradical/2014/02/dear-mr-kristoff-a-letter-from-a-public-intellectual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hyperlink" Target="http://www.quickmeme.com/img/44/4463d682735d1cb300ce7e5032c9128e3dd4a553f5a2fc44273e07f8a3ae07bd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anpop.com/clubs/doctor-who/images/36045867/title/day-doctor-preview-imagethe-doctor-moment-photo" TargetMode="Externa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joshilynjackson.com/ftk/?p=754" TargetMode="Externa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rantlifestyle.com/2014/03/06/20-popular-nc-17-movies-time/" TargetMode="Externa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858000" cy="2251580"/>
          </a:xfrm>
        </p:spPr>
        <p:txBody>
          <a:bodyPr/>
          <a:lstStyle/>
          <a:p>
            <a:r>
              <a:rPr lang="en-US" sz="4400" dirty="0"/>
              <a:t>IF YOU BUILD IT, </a:t>
            </a:r>
            <a:br>
              <a:rPr lang="en-US" sz="4400" dirty="0"/>
            </a:br>
            <a:r>
              <a:rPr lang="en-US" sz="4400" dirty="0"/>
              <a:t>THEY WILL COME</a:t>
            </a:r>
            <a:r>
              <a:rPr lang="en-US" sz="4000" dirty="0"/>
              <a:t> </a:t>
            </a:r>
            <a:br>
              <a:rPr lang="en-US" sz="4000" dirty="0"/>
            </a:br>
            <a:r>
              <a:rPr lang="en-US" sz="2400" dirty="0" smtClean="0"/>
              <a:t>(</a:t>
            </a:r>
            <a:r>
              <a:rPr lang="en-US" sz="2400" dirty="0"/>
              <a:t>IF YOU INVITE THEM THOUGHTFULLY)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0" dirty="0"/>
              <a:t>Institutional Repositories in Academic Libraries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33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1600200"/>
            <a:ext cx="6172200" cy="2130552"/>
          </a:xfrm>
        </p:spPr>
        <p:txBody>
          <a:bodyPr/>
          <a:lstStyle/>
          <a:p>
            <a:pPr algn="ctr"/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600200" y="4114800"/>
            <a:ext cx="6172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Important Considerations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2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0" y="1545336"/>
            <a:ext cx="5105400" cy="38862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400" dirty="0" smtClean="0"/>
              <a:t>Academic librarians</a:t>
            </a:r>
          </a:p>
          <a:p>
            <a:pPr>
              <a:lnSpc>
                <a:spcPct val="250000"/>
              </a:lnSpc>
            </a:pPr>
            <a:r>
              <a:rPr lang="en-US" sz="2400" dirty="0" smtClean="0"/>
              <a:t>No current digital repository in place</a:t>
            </a:r>
          </a:p>
          <a:p>
            <a:pPr>
              <a:lnSpc>
                <a:spcPct val="250000"/>
              </a:lnSpc>
            </a:pPr>
            <a:r>
              <a:rPr lang="en-US" sz="2400" dirty="0" smtClean="0"/>
              <a:t>Curious about how to get started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br>
              <a:rPr lang="en-US" dirty="0" smtClean="0"/>
            </a:br>
            <a:r>
              <a:rPr lang="en-US" dirty="0" smtClean="0"/>
              <a:t>ideal</a:t>
            </a:r>
            <a:br>
              <a:rPr lang="en-US" dirty="0" smtClean="0"/>
            </a:br>
            <a:r>
              <a:rPr lang="en-US" dirty="0" smtClean="0"/>
              <a:t>Audience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6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br>
              <a:rPr lang="en-US" dirty="0" smtClean="0"/>
            </a:br>
            <a:r>
              <a:rPr lang="en-US" dirty="0" smtClean="0"/>
              <a:t>rest </a:t>
            </a:r>
            <a:br>
              <a:rPr lang="en-US" dirty="0" smtClean="0"/>
            </a:br>
            <a:r>
              <a:rPr lang="en-US" dirty="0" smtClean="0"/>
              <a:t>of you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52600"/>
            <a:ext cx="4887463" cy="3352800"/>
          </a:xfrm>
        </p:spPr>
      </p:pic>
      <p:cxnSp>
        <p:nvCxnSpPr>
          <p:cNvPr id="4" name="Straight Arrow Connector 3"/>
          <p:cNvCxnSpPr/>
          <p:nvPr/>
        </p:nvCxnSpPr>
        <p:spPr>
          <a:xfrm>
            <a:off x="1676400" y="3276600"/>
            <a:ext cx="12954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76600" y="6153090"/>
            <a:ext cx="4876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Homer Sleeping. (May 5, 1994). 20</a:t>
            </a:r>
            <a:r>
              <a:rPr lang="en-US" sz="1000" baseline="30000" dirty="0" smtClean="0"/>
              <a:t>th</a:t>
            </a:r>
            <a:r>
              <a:rPr lang="en-US" sz="1000" dirty="0" smtClean="0"/>
              <a:t> Century Fox. </a:t>
            </a:r>
            <a:r>
              <a:rPr lang="en-US" sz="1000" i="1" dirty="0" smtClean="0"/>
              <a:t>The Simpsons</a:t>
            </a:r>
            <a:r>
              <a:rPr lang="en-US" sz="1000" dirty="0" smtClean="0"/>
              <a:t>, season 5, episode 20, “The Boy Who Knew Too Much.” Retrieved on May 28, 2014 from </a:t>
            </a:r>
            <a:r>
              <a:rPr lang="en-US" sz="1000" dirty="0" smtClean="0">
                <a:hlinkClick r:id="rId4"/>
              </a:rPr>
              <a:t>http://blabsta.com/10643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6302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05" y="1477340"/>
            <a:ext cx="2488695" cy="439006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524000"/>
            <a:ext cx="3639311" cy="43433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Online, indexed resource for digital, (often) institutionally-produced content.</a:t>
            </a:r>
          </a:p>
          <a:p>
            <a:r>
              <a:rPr lang="en-US" dirty="0" smtClean="0"/>
              <a:t>Content can be: 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ext documents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mages</a:t>
            </a:r>
          </a:p>
          <a:p>
            <a:pPr lvl="1"/>
            <a:r>
              <a:rPr lang="en-US" dirty="0" smtClean="0"/>
              <a:t>video</a:t>
            </a:r>
          </a:p>
          <a:p>
            <a:pPr lvl="1"/>
            <a:r>
              <a:rPr lang="en-US" dirty="0" smtClean="0"/>
              <a:t>audio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aw data (tables, etc.)</a:t>
            </a:r>
          </a:p>
          <a:p>
            <a:r>
              <a:rPr lang="en-US" dirty="0" smtClean="0"/>
              <a:t>Usually (though not necessarily) accessible and open to the public.</a:t>
            </a:r>
          </a:p>
          <a:p>
            <a:pPr lvl="1"/>
            <a:r>
              <a:rPr lang="en-US" dirty="0" smtClean="0"/>
              <a:t>Files are downloadable.</a:t>
            </a:r>
          </a:p>
          <a:p>
            <a:pPr lvl="1"/>
            <a:r>
              <a:rPr lang="en-US" dirty="0" smtClean="0"/>
              <a:t>Records are indexed by public search engines (like Google).</a:t>
            </a:r>
          </a:p>
        </p:txBody>
      </p:sp>
    </p:spTree>
    <p:extLst>
      <p:ext uri="{BB962C8B-B14F-4D97-AF65-F5344CB8AC3E}">
        <p14:creationId xmlns:p14="http://schemas.microsoft.com/office/powerpoint/2010/main" val="222754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/>
              <a:t>Platform Source</a:t>
            </a:r>
          </a:p>
          <a:p>
            <a:endParaRPr lang="en-US" sz="3200" dirty="0"/>
          </a:p>
          <a:p>
            <a:r>
              <a:rPr lang="en-US" sz="3200" dirty="0"/>
              <a:t>Open Access</a:t>
            </a:r>
          </a:p>
          <a:p>
            <a:endParaRPr lang="en-US" sz="3200" dirty="0"/>
          </a:p>
          <a:p>
            <a:r>
              <a:rPr lang="en-US" sz="3200" dirty="0"/>
              <a:t>On-Hand Tech Skill</a:t>
            </a:r>
          </a:p>
        </p:txBody>
      </p:sp>
      <p:sp>
        <p:nvSpPr>
          <p:cNvPr id="18" name="Isosceles Triangle 17"/>
          <p:cNvSpPr/>
          <p:nvPr/>
        </p:nvSpPr>
        <p:spPr>
          <a:xfrm rot="16200000">
            <a:off x="4114800" y="3124199"/>
            <a:ext cx="457200" cy="6096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5" y="1988740"/>
            <a:ext cx="3819525" cy="2864643"/>
          </a:xfrm>
        </p:spPr>
      </p:pic>
      <p:sp>
        <p:nvSpPr>
          <p:cNvPr id="3" name="TextBox 2"/>
          <p:cNvSpPr txBox="1"/>
          <p:nvPr/>
        </p:nvSpPr>
        <p:spPr>
          <a:xfrm>
            <a:off x="4419600" y="62292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zebedee.zebedee</a:t>
            </a:r>
            <a:r>
              <a:rPr lang="en-US" sz="1000" dirty="0" smtClean="0"/>
              <a:t>. (2008) </a:t>
            </a:r>
            <a:r>
              <a:rPr lang="en-US" sz="1000" i="1" dirty="0" smtClean="0"/>
              <a:t>funny-pictures-cat-limits-your-computer-access</a:t>
            </a:r>
            <a:r>
              <a:rPr lang="en-US" sz="1000" dirty="0" smtClean="0"/>
              <a:t>. [photograph] Retrieved from </a:t>
            </a:r>
            <a:r>
              <a:rPr lang="en-US" sz="1000" dirty="0" smtClean="0">
                <a:hlinkClick r:id="rId4"/>
              </a:rPr>
              <a:t>https</a:t>
            </a:r>
            <a:r>
              <a:rPr lang="en-US" sz="1000" dirty="0">
                <a:hlinkClick r:id="rId4"/>
              </a:rPr>
              <a:t>://flic.kr/p/5woeRj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496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 smtClean="0"/>
              <a:t>User Base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File Formats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Metadata</a:t>
            </a:r>
            <a:endParaRPr lang="en-US" sz="3200" dirty="0"/>
          </a:p>
        </p:txBody>
      </p:sp>
      <p:grpSp>
        <p:nvGrpSpPr>
          <p:cNvPr id="3" name="Group 2"/>
          <p:cNvGrpSpPr/>
          <p:nvPr/>
        </p:nvGrpSpPr>
        <p:grpSpPr>
          <a:xfrm>
            <a:off x="5770486" y="5024759"/>
            <a:ext cx="870011" cy="221942"/>
            <a:chOff x="5788241" y="4980373"/>
            <a:chExt cx="870011" cy="221942"/>
          </a:xfrm>
        </p:grpSpPr>
        <p:sp>
          <p:nvSpPr>
            <p:cNvPr id="7" name="Freeform 6"/>
            <p:cNvSpPr/>
            <p:nvPr/>
          </p:nvSpPr>
          <p:spPr>
            <a:xfrm>
              <a:off x="5788241" y="4989250"/>
              <a:ext cx="150920" cy="150921"/>
            </a:xfrm>
            <a:custGeom>
              <a:avLst/>
              <a:gdLst>
                <a:gd name="connsiteX0" fmla="*/ 0 w 150920"/>
                <a:gd name="connsiteY0" fmla="*/ 0 h 150921"/>
                <a:gd name="connsiteX1" fmla="*/ 17755 w 150920"/>
                <a:gd name="connsiteY1" fmla="*/ 115410 h 150921"/>
                <a:gd name="connsiteX2" fmla="*/ 35510 w 150920"/>
                <a:gd name="connsiteY2" fmla="*/ 133166 h 150921"/>
                <a:gd name="connsiteX3" fmla="*/ 88776 w 150920"/>
                <a:gd name="connsiteY3" fmla="*/ 150921 h 150921"/>
                <a:gd name="connsiteX4" fmla="*/ 124287 w 150920"/>
                <a:gd name="connsiteY4" fmla="*/ 142043 h 150921"/>
                <a:gd name="connsiteX5" fmla="*/ 150920 w 150920"/>
                <a:gd name="connsiteY5" fmla="*/ 88777 h 150921"/>
                <a:gd name="connsiteX6" fmla="*/ 142042 w 150920"/>
                <a:gd name="connsiteY6" fmla="*/ 35511 h 150921"/>
                <a:gd name="connsiteX7" fmla="*/ 124287 w 150920"/>
                <a:gd name="connsiteY7" fmla="*/ 8878 h 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920" h="150921">
                  <a:moveTo>
                    <a:pt x="0" y="0"/>
                  </a:moveTo>
                  <a:cubicBezTo>
                    <a:pt x="5918" y="38470"/>
                    <a:pt x="7726" y="77802"/>
                    <a:pt x="17755" y="115410"/>
                  </a:cubicBezTo>
                  <a:cubicBezTo>
                    <a:pt x="19912" y="123497"/>
                    <a:pt x="28024" y="129423"/>
                    <a:pt x="35510" y="133166"/>
                  </a:cubicBezTo>
                  <a:cubicBezTo>
                    <a:pt x="52250" y="141536"/>
                    <a:pt x="88776" y="150921"/>
                    <a:pt x="88776" y="150921"/>
                  </a:cubicBezTo>
                  <a:cubicBezTo>
                    <a:pt x="100613" y="147962"/>
                    <a:pt x="114135" y="148811"/>
                    <a:pt x="124287" y="142043"/>
                  </a:cubicBezTo>
                  <a:cubicBezTo>
                    <a:pt x="139037" y="132209"/>
                    <a:pt x="145856" y="103969"/>
                    <a:pt x="150920" y="88777"/>
                  </a:cubicBezTo>
                  <a:cubicBezTo>
                    <a:pt x="147961" y="71022"/>
                    <a:pt x="147734" y="52588"/>
                    <a:pt x="142042" y="35511"/>
                  </a:cubicBezTo>
                  <a:cubicBezTo>
                    <a:pt x="138668" y="25389"/>
                    <a:pt x="124287" y="8878"/>
                    <a:pt x="124287" y="8878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6019060" y="4998128"/>
              <a:ext cx="150921" cy="204187"/>
            </a:xfrm>
            <a:custGeom>
              <a:avLst/>
              <a:gdLst>
                <a:gd name="connsiteX0" fmla="*/ 97655 w 150921"/>
                <a:gd name="connsiteY0" fmla="*/ 8878 h 204187"/>
                <a:gd name="connsiteX1" fmla="*/ 53266 w 150921"/>
                <a:gd name="connsiteY1" fmla="*/ 0 h 204187"/>
                <a:gd name="connsiteX2" fmla="*/ 17756 w 150921"/>
                <a:gd name="connsiteY2" fmla="*/ 8878 h 204187"/>
                <a:gd name="connsiteX3" fmla="*/ 8878 w 150921"/>
                <a:gd name="connsiteY3" fmla="*/ 35511 h 204187"/>
                <a:gd name="connsiteX4" fmla="*/ 0 w 150921"/>
                <a:gd name="connsiteY4" fmla="*/ 71022 h 204187"/>
                <a:gd name="connsiteX5" fmla="*/ 8878 w 150921"/>
                <a:gd name="connsiteY5" fmla="*/ 106532 h 204187"/>
                <a:gd name="connsiteX6" fmla="*/ 79899 w 150921"/>
                <a:gd name="connsiteY6" fmla="*/ 106532 h 204187"/>
                <a:gd name="connsiteX7" fmla="*/ 124288 w 150921"/>
                <a:gd name="connsiteY7" fmla="*/ 115410 h 204187"/>
                <a:gd name="connsiteX8" fmla="*/ 150921 w 150921"/>
                <a:gd name="connsiteY8" fmla="*/ 168676 h 204187"/>
                <a:gd name="connsiteX9" fmla="*/ 133165 w 150921"/>
                <a:gd name="connsiteY9" fmla="*/ 195309 h 204187"/>
                <a:gd name="connsiteX10" fmla="*/ 62144 w 150921"/>
                <a:gd name="connsiteY10" fmla="*/ 195309 h 204187"/>
                <a:gd name="connsiteX11" fmla="*/ 26633 w 150921"/>
                <a:gd name="connsiteY11" fmla="*/ 177554 h 204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0921" h="204187">
                  <a:moveTo>
                    <a:pt x="97655" y="8878"/>
                  </a:moveTo>
                  <a:cubicBezTo>
                    <a:pt x="82859" y="5919"/>
                    <a:pt x="68355" y="0"/>
                    <a:pt x="53266" y="0"/>
                  </a:cubicBezTo>
                  <a:cubicBezTo>
                    <a:pt x="41065" y="0"/>
                    <a:pt x="27283" y="1256"/>
                    <a:pt x="17756" y="8878"/>
                  </a:cubicBezTo>
                  <a:cubicBezTo>
                    <a:pt x="10449" y="14724"/>
                    <a:pt x="11449" y="26513"/>
                    <a:pt x="8878" y="35511"/>
                  </a:cubicBezTo>
                  <a:cubicBezTo>
                    <a:pt x="5526" y="47243"/>
                    <a:pt x="2959" y="59185"/>
                    <a:pt x="0" y="71022"/>
                  </a:cubicBezTo>
                  <a:cubicBezTo>
                    <a:pt x="2959" y="82859"/>
                    <a:pt x="1256" y="97005"/>
                    <a:pt x="8878" y="106532"/>
                  </a:cubicBezTo>
                  <a:cubicBezTo>
                    <a:pt x="23940" y="125359"/>
                    <a:pt x="68074" y="108897"/>
                    <a:pt x="79899" y="106532"/>
                  </a:cubicBezTo>
                  <a:cubicBezTo>
                    <a:pt x="94695" y="109491"/>
                    <a:pt x="111187" y="107924"/>
                    <a:pt x="124288" y="115410"/>
                  </a:cubicBezTo>
                  <a:cubicBezTo>
                    <a:pt x="138460" y="123508"/>
                    <a:pt x="146364" y="155006"/>
                    <a:pt x="150921" y="168676"/>
                  </a:cubicBezTo>
                  <a:cubicBezTo>
                    <a:pt x="145002" y="177554"/>
                    <a:pt x="141497" y="188644"/>
                    <a:pt x="133165" y="195309"/>
                  </a:cubicBezTo>
                  <a:cubicBezTo>
                    <a:pt x="111325" y="212781"/>
                    <a:pt x="84898" y="199860"/>
                    <a:pt x="62144" y="195309"/>
                  </a:cubicBezTo>
                  <a:cubicBezTo>
                    <a:pt x="33049" y="175912"/>
                    <a:pt x="46181" y="177554"/>
                    <a:pt x="26633" y="177554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6249765" y="4980373"/>
              <a:ext cx="151035" cy="197885"/>
            </a:xfrm>
            <a:custGeom>
              <a:avLst/>
              <a:gdLst>
                <a:gd name="connsiteX0" fmla="*/ 35625 w 151035"/>
                <a:gd name="connsiteY0" fmla="*/ 106532 h 197885"/>
                <a:gd name="connsiteX1" fmla="*/ 80014 w 151035"/>
                <a:gd name="connsiteY1" fmla="*/ 97654 h 197885"/>
                <a:gd name="connsiteX2" fmla="*/ 133280 w 151035"/>
                <a:gd name="connsiteY2" fmla="*/ 53266 h 197885"/>
                <a:gd name="connsiteX3" fmla="*/ 124402 w 151035"/>
                <a:gd name="connsiteY3" fmla="*/ 8877 h 197885"/>
                <a:gd name="connsiteX4" fmla="*/ 97769 w 151035"/>
                <a:gd name="connsiteY4" fmla="*/ 0 h 197885"/>
                <a:gd name="connsiteX5" fmla="*/ 35625 w 151035"/>
                <a:gd name="connsiteY5" fmla="*/ 8877 h 197885"/>
                <a:gd name="connsiteX6" fmla="*/ 8992 w 151035"/>
                <a:gd name="connsiteY6" fmla="*/ 17755 h 197885"/>
                <a:gd name="connsiteX7" fmla="*/ 8992 w 151035"/>
                <a:gd name="connsiteY7" fmla="*/ 159798 h 197885"/>
                <a:gd name="connsiteX8" fmla="*/ 62258 w 151035"/>
                <a:gd name="connsiteY8" fmla="*/ 177553 h 197885"/>
                <a:gd name="connsiteX9" fmla="*/ 80014 w 151035"/>
                <a:gd name="connsiteY9" fmla="*/ 195309 h 197885"/>
                <a:gd name="connsiteX10" fmla="*/ 151035 w 151035"/>
                <a:gd name="connsiteY10" fmla="*/ 177553 h 19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035" h="197885">
                  <a:moveTo>
                    <a:pt x="35625" y="106532"/>
                  </a:moveTo>
                  <a:cubicBezTo>
                    <a:pt x="50421" y="103573"/>
                    <a:pt x="65885" y="102952"/>
                    <a:pt x="80014" y="97654"/>
                  </a:cubicBezTo>
                  <a:cubicBezTo>
                    <a:pt x="99790" y="90238"/>
                    <a:pt x="119463" y="67083"/>
                    <a:pt x="133280" y="53266"/>
                  </a:cubicBezTo>
                  <a:cubicBezTo>
                    <a:pt x="130321" y="38470"/>
                    <a:pt x="132772" y="21432"/>
                    <a:pt x="124402" y="8877"/>
                  </a:cubicBezTo>
                  <a:cubicBezTo>
                    <a:pt x="119211" y="1091"/>
                    <a:pt x="107127" y="0"/>
                    <a:pt x="97769" y="0"/>
                  </a:cubicBezTo>
                  <a:cubicBezTo>
                    <a:pt x="76844" y="0"/>
                    <a:pt x="56340" y="5918"/>
                    <a:pt x="35625" y="8877"/>
                  </a:cubicBezTo>
                  <a:cubicBezTo>
                    <a:pt x="26747" y="11836"/>
                    <a:pt x="13177" y="9385"/>
                    <a:pt x="8992" y="17755"/>
                  </a:cubicBezTo>
                  <a:cubicBezTo>
                    <a:pt x="-3236" y="42212"/>
                    <a:pt x="-2757" y="141336"/>
                    <a:pt x="8992" y="159798"/>
                  </a:cubicBezTo>
                  <a:cubicBezTo>
                    <a:pt x="19040" y="175588"/>
                    <a:pt x="62258" y="177553"/>
                    <a:pt x="62258" y="177553"/>
                  </a:cubicBezTo>
                  <a:cubicBezTo>
                    <a:pt x="68177" y="183472"/>
                    <a:pt x="71695" y="194385"/>
                    <a:pt x="80014" y="195309"/>
                  </a:cubicBezTo>
                  <a:cubicBezTo>
                    <a:pt x="131148" y="200991"/>
                    <a:pt x="130392" y="198196"/>
                    <a:pt x="151035" y="177553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6525087" y="4989250"/>
              <a:ext cx="133165" cy="170578"/>
            </a:xfrm>
            <a:custGeom>
              <a:avLst/>
              <a:gdLst>
                <a:gd name="connsiteX0" fmla="*/ 0 w 133165"/>
                <a:gd name="connsiteY0" fmla="*/ 0 h 170578"/>
                <a:gd name="connsiteX1" fmla="*/ 26633 w 133165"/>
                <a:gd name="connsiteY1" fmla="*/ 142043 h 170578"/>
                <a:gd name="connsiteX2" fmla="*/ 35511 w 133165"/>
                <a:gd name="connsiteY2" fmla="*/ 168676 h 170578"/>
                <a:gd name="connsiteX3" fmla="*/ 8878 w 133165"/>
                <a:gd name="connsiteY3" fmla="*/ 159799 h 170578"/>
                <a:gd name="connsiteX4" fmla="*/ 17756 w 133165"/>
                <a:gd name="connsiteY4" fmla="*/ 35511 h 170578"/>
                <a:gd name="connsiteX5" fmla="*/ 44389 w 133165"/>
                <a:gd name="connsiteY5" fmla="*/ 26633 h 170578"/>
                <a:gd name="connsiteX6" fmla="*/ 124288 w 133165"/>
                <a:gd name="connsiteY6" fmla="*/ 35511 h 170578"/>
                <a:gd name="connsiteX7" fmla="*/ 133165 w 133165"/>
                <a:gd name="connsiteY7" fmla="*/ 71022 h 17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165" h="170578">
                  <a:moveTo>
                    <a:pt x="0" y="0"/>
                  </a:moveTo>
                  <a:cubicBezTo>
                    <a:pt x="8878" y="47348"/>
                    <a:pt x="11399" y="96342"/>
                    <a:pt x="26633" y="142043"/>
                  </a:cubicBezTo>
                  <a:cubicBezTo>
                    <a:pt x="29592" y="150921"/>
                    <a:pt x="42128" y="162059"/>
                    <a:pt x="35511" y="168676"/>
                  </a:cubicBezTo>
                  <a:cubicBezTo>
                    <a:pt x="28894" y="175293"/>
                    <a:pt x="17756" y="162758"/>
                    <a:pt x="8878" y="159799"/>
                  </a:cubicBezTo>
                  <a:cubicBezTo>
                    <a:pt x="11837" y="118370"/>
                    <a:pt x="7054" y="75643"/>
                    <a:pt x="17756" y="35511"/>
                  </a:cubicBezTo>
                  <a:cubicBezTo>
                    <a:pt x="20167" y="26469"/>
                    <a:pt x="35031" y="26633"/>
                    <a:pt x="44389" y="26633"/>
                  </a:cubicBezTo>
                  <a:cubicBezTo>
                    <a:pt x="71186" y="26633"/>
                    <a:pt x="97655" y="32552"/>
                    <a:pt x="124288" y="35511"/>
                  </a:cubicBezTo>
                  <a:lnTo>
                    <a:pt x="133165" y="71022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81200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868380"/>
            <a:ext cx="4398331" cy="2932220"/>
          </a:xfrm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6003525" y="4455850"/>
            <a:ext cx="155360" cy="533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91000" y="615309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Aybabtu.png. (</a:t>
            </a:r>
            <a:r>
              <a:rPr lang="en-US" sz="1000" dirty="0" err="1" smtClean="0"/>
              <a:t>n.d.</a:t>
            </a:r>
            <a:r>
              <a:rPr lang="en-US" sz="1000" dirty="0" smtClean="0"/>
              <a:t>). In </a:t>
            </a:r>
            <a:r>
              <a:rPr lang="en-US" sz="1000" i="1" dirty="0" smtClean="0"/>
              <a:t>Wikipedia</a:t>
            </a:r>
            <a:r>
              <a:rPr lang="en-US" sz="1000" dirty="0" smtClean="0"/>
              <a:t>. Retrieved May 28, 2014 from </a:t>
            </a:r>
            <a:r>
              <a:rPr lang="en-US" sz="1000" dirty="0" smtClean="0">
                <a:hlinkClick r:id="rId5"/>
              </a:rPr>
              <a:t>http</a:t>
            </a:r>
            <a:r>
              <a:rPr lang="en-US" sz="1000" dirty="0">
                <a:hlinkClick r:id="rId5"/>
              </a:rPr>
              <a:t>://</a:t>
            </a:r>
            <a:r>
              <a:rPr lang="en-US" sz="1000" dirty="0" smtClean="0">
                <a:hlinkClick r:id="rId5"/>
              </a:rPr>
              <a:t>upload.wikimedia.org/wikipedia/en/0/03/Aybabtu.png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238776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Add’l</a:t>
            </a:r>
            <a:r>
              <a:rPr lang="en-US" sz="3200" dirty="0" smtClean="0"/>
              <a:t> Files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File Embargoes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Email / RSS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184525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3056" y="5921514"/>
            <a:ext cx="4477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Ramon </a:t>
            </a:r>
            <a:r>
              <a:rPr lang="en-US" sz="1000" dirty="0" err="1"/>
              <a:t>Allones</a:t>
            </a:r>
            <a:r>
              <a:rPr lang="en-US" sz="1000" dirty="0"/>
              <a:t> 898 cigars from Cuba </a:t>
            </a:r>
            <a:r>
              <a:rPr lang="en-US" sz="1000" dirty="0" smtClean="0"/>
              <a:t>– 20051019. (October 19, 2005). On </a:t>
            </a:r>
            <a:r>
              <a:rPr lang="en-US" sz="1000" i="1" dirty="0" smtClean="0"/>
              <a:t>Wikipedia</a:t>
            </a:r>
            <a:r>
              <a:rPr lang="en-US" sz="1000" dirty="0" smtClean="0"/>
              <a:t>. </a:t>
            </a:r>
            <a:r>
              <a:rPr lang="en-US" sz="1000" dirty="0"/>
              <a:t>Retrieved from </a:t>
            </a:r>
            <a:r>
              <a:rPr lang="en-US" sz="1000" dirty="0">
                <a:hlinkClick r:id="rId4"/>
              </a:rPr>
              <a:t>http://commons.wikimedia.org/wiki/File:Ramon_Allones_898_cigars_from_Cuba_-_</a:t>
            </a:r>
            <a:r>
              <a:rPr lang="en-US" sz="1000" dirty="0" smtClean="0">
                <a:hlinkClick r:id="rId4"/>
              </a:rPr>
              <a:t>20051019.jpg</a:t>
            </a:r>
            <a:endParaRPr lang="en-US" sz="1000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1752600"/>
            <a:ext cx="4476750" cy="3357562"/>
          </a:xfrm>
        </p:spPr>
      </p:pic>
    </p:spTree>
    <p:extLst>
      <p:ext uri="{BB962C8B-B14F-4D97-AF65-F5344CB8AC3E}">
        <p14:creationId xmlns:p14="http://schemas.microsoft.com/office/powerpoint/2010/main" val="22920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 smtClean="0"/>
              <a:t>Profile Pages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User Depositing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Space / Capacity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343400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19600" y="5999202"/>
            <a:ext cx="457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5</a:t>
            </a:r>
            <a:r>
              <a:rPr lang="en-US" sz="1000" dirty="0"/>
              <a:t>Waaier 5¼-inch </a:t>
            </a:r>
            <a:r>
              <a:rPr lang="en-US" sz="1000" dirty="0" smtClean="0"/>
              <a:t>diskettes. (</a:t>
            </a:r>
            <a:r>
              <a:rPr lang="en-US" sz="1000" dirty="0" err="1" smtClean="0"/>
              <a:t>n.d.</a:t>
            </a:r>
            <a:r>
              <a:rPr lang="en-US" sz="1000" dirty="0" smtClean="0"/>
              <a:t>). On </a:t>
            </a:r>
            <a:r>
              <a:rPr lang="en-US" sz="1000" i="1" dirty="0" smtClean="0"/>
              <a:t>Wikipedia</a:t>
            </a:r>
            <a:r>
              <a:rPr lang="en-US" sz="1000" dirty="0" smtClean="0"/>
              <a:t>. </a:t>
            </a:r>
            <a:r>
              <a:rPr lang="en-US" sz="1000" dirty="0"/>
              <a:t>Retrieved May 28, 2014 from </a:t>
            </a:r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commons.wikimedia.org/wiki/File:Waaier_5%C2%BC-inch_diskettes.JPG</a:t>
            </a:r>
            <a:endParaRPr lang="en-US" sz="1000" dirty="0" smtClean="0"/>
          </a:p>
          <a:p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889324"/>
            <a:ext cx="4597083" cy="3063676"/>
          </a:xfrm>
        </p:spPr>
      </p:pic>
    </p:spTree>
    <p:extLst>
      <p:ext uri="{BB962C8B-B14F-4D97-AF65-F5344CB8AC3E}">
        <p14:creationId xmlns:p14="http://schemas.microsoft.com/office/powerpoint/2010/main" val="34050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664" y="1767118"/>
            <a:ext cx="2999736" cy="349068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 smtClean="0"/>
              <a:t>Annual Cost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Set-Up Fee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Consortium Option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7" y="1981200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67201" y="5997714"/>
            <a:ext cx="4190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Monopoly Guy. (</a:t>
            </a:r>
            <a:r>
              <a:rPr lang="en-US" sz="1000" dirty="0" err="1"/>
              <a:t>n.d.</a:t>
            </a:r>
            <a:r>
              <a:rPr lang="en-US" sz="1000" dirty="0"/>
              <a:t>). Warner Bros</a:t>
            </a:r>
            <a:r>
              <a:rPr lang="en-US" sz="1000" i="1" dirty="0"/>
              <a:t>. Monopoly </a:t>
            </a:r>
            <a:r>
              <a:rPr lang="en-US" sz="1000" i="1" dirty="0" smtClean="0"/>
              <a:t>Board Game</a:t>
            </a:r>
            <a:r>
              <a:rPr lang="en-US" sz="1000" dirty="0"/>
              <a:t>. Retrieved on May 28, 2014 from </a:t>
            </a:r>
          </a:p>
          <a:p>
            <a:r>
              <a:rPr lang="en-US" sz="1000" dirty="0" smtClean="0">
                <a:hlinkClick r:id="rId5"/>
              </a:rPr>
              <a:t>http</a:t>
            </a:r>
            <a:r>
              <a:rPr lang="en-US" sz="1000" dirty="0">
                <a:hlinkClick r:id="rId5"/>
              </a:rPr>
              <a:t>://</a:t>
            </a:r>
            <a:r>
              <a:rPr lang="en-US" sz="1000" dirty="0" smtClean="0">
                <a:hlinkClick r:id="rId5"/>
              </a:rPr>
              <a:t>chronicle.com/blognetwork/tenuredradical/2014/02/dear-mr-kristoff-a-letter-from-a-public-intellectual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183432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 smtClean="0"/>
              <a:t>Usage Stats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Tech Support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Digital Publishing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24200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7200" y="5999202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Roy. (February 3, 2006). </a:t>
            </a:r>
            <a:r>
              <a:rPr lang="en-US" sz="1000" dirty="0" smtClean="0"/>
              <a:t>BBC. </a:t>
            </a:r>
            <a:r>
              <a:rPr lang="en-US" sz="1000" i="1" dirty="0" smtClean="0"/>
              <a:t>The </a:t>
            </a:r>
            <a:r>
              <a:rPr lang="en-US" sz="1000" i="1" dirty="0"/>
              <a:t>IT Crowd</a:t>
            </a:r>
            <a:r>
              <a:rPr lang="en-US" sz="1000" dirty="0"/>
              <a:t>, series 1, episode 1, “Yesterday’s Jam.” Retrieved on May 28, 2014 from </a:t>
            </a:r>
          </a:p>
          <a:p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www.quickmeme.com/img/44/4463d682735d1cb300ce7e5032c9128e3dd4a553f5a2fc44273e07f8a3ae07bd.jpg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762" y="1880202"/>
            <a:ext cx="3652838" cy="3148998"/>
          </a:xfrm>
        </p:spPr>
      </p:pic>
    </p:spTree>
    <p:extLst>
      <p:ext uri="{BB962C8B-B14F-4D97-AF65-F5344CB8AC3E}">
        <p14:creationId xmlns:p14="http://schemas.microsoft.com/office/powerpoint/2010/main" val="148407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r>
              <a:rPr lang="en-US" sz="3200" dirty="0" smtClean="0"/>
              <a:t>Disaster Recovery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Discovery Tools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smtClean="0"/>
              <a:t>Authentication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981200"/>
            <a:ext cx="4480104" cy="2743200"/>
          </a:xfrm>
        </p:spPr>
      </p:pic>
      <p:sp>
        <p:nvSpPr>
          <p:cNvPr id="3" name="TextBox 2"/>
          <p:cNvSpPr txBox="1"/>
          <p:nvPr/>
        </p:nvSpPr>
        <p:spPr>
          <a:xfrm>
            <a:off x="4285456" y="5921514"/>
            <a:ext cx="4553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The Moment. (November 23, 2013). BBC. </a:t>
            </a:r>
            <a:r>
              <a:rPr lang="en-US" sz="1000" i="1" dirty="0"/>
              <a:t>Doctor Who</a:t>
            </a:r>
            <a:r>
              <a:rPr lang="en-US" sz="1000" dirty="0"/>
              <a:t>, “The Day of the Doctor.” Retrieved on May 28, 2014 from </a:t>
            </a:r>
          </a:p>
          <a:p>
            <a:r>
              <a:rPr lang="en-US" sz="1000" dirty="0" smtClean="0">
                <a:hlinkClick r:id="rId5"/>
              </a:rPr>
              <a:t>http</a:t>
            </a:r>
            <a:r>
              <a:rPr lang="en-US" sz="1000" dirty="0">
                <a:hlinkClick r:id="rId5"/>
              </a:rPr>
              <a:t>://</a:t>
            </a:r>
            <a:r>
              <a:rPr lang="en-US" sz="1000" dirty="0" smtClean="0">
                <a:hlinkClick r:id="rId5"/>
              </a:rPr>
              <a:t>www.fanpop.com/clubs/doctor-who/images/36045867/title/day-doctor-preview-imagethe-doctor-moment-photo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2178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IT Department Certified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87" y="2819400"/>
            <a:ext cx="6461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288" y="1944815"/>
            <a:ext cx="2855912" cy="3084385"/>
          </a:xfrm>
        </p:spPr>
      </p:pic>
      <p:sp>
        <p:nvSpPr>
          <p:cNvPr id="3" name="TextBox 2"/>
          <p:cNvSpPr txBox="1"/>
          <p:nvPr/>
        </p:nvSpPr>
        <p:spPr>
          <a:xfrm>
            <a:off x="4535487" y="6229290"/>
            <a:ext cx="377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Rabbit of Approval. (</a:t>
            </a:r>
            <a:r>
              <a:rPr lang="en-US" sz="1000" dirty="0" err="1" smtClean="0"/>
              <a:t>n.d.</a:t>
            </a:r>
            <a:r>
              <a:rPr lang="en-US" sz="1000" dirty="0" smtClean="0"/>
              <a:t>). Annie’s Homegrown, Inc. Retrieved on May 28, 2014 from </a:t>
            </a:r>
            <a:r>
              <a:rPr lang="en-US" sz="1000" dirty="0">
                <a:hlinkClick r:id="rId5"/>
              </a:rPr>
              <a:t>http://www.joshilynjackson.com/ftk/?p=754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814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steps: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0"/>
            <a:ext cx="3639311" cy="311331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Quantified Scale Rating System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7" y="2789237"/>
            <a:ext cx="64611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057400"/>
            <a:ext cx="4360751" cy="2453879"/>
          </a:xfrm>
        </p:spPr>
      </p:pic>
      <p:sp>
        <p:nvSpPr>
          <p:cNvPr id="3" name="TextBox 2"/>
          <p:cNvSpPr txBox="1"/>
          <p:nvPr/>
        </p:nvSpPr>
        <p:spPr>
          <a:xfrm>
            <a:off x="4191000" y="6075402"/>
            <a:ext cx="4343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NC-17 Preview. (1990).  Motion Picture Assoc. of America. Retrieved on May 28, 2014 from </a:t>
            </a:r>
            <a:r>
              <a:rPr lang="en-US" sz="1000" dirty="0">
                <a:hlinkClick r:id="rId5"/>
              </a:rPr>
              <a:t>http://www.rantlifestyle.com/2014/03/06/20-popular-nc-17-movies-time</a:t>
            </a:r>
            <a:r>
              <a:rPr lang="en-US" sz="1000" dirty="0" smtClean="0">
                <a:hlinkClick r:id="rId5"/>
              </a:rPr>
              <a:t>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81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066800" y="2362200"/>
            <a:ext cx="70104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Me:</a:t>
            </a:r>
            <a:endParaRPr lang="en-US" sz="2000" dirty="0" smtClean="0"/>
          </a:p>
          <a:p>
            <a:pPr marL="0" indent="0" algn="ctr">
              <a:buNone/>
            </a:pPr>
            <a:r>
              <a:rPr lang="en-US" sz="3600" dirty="0" smtClean="0"/>
              <a:t>Eric Jeitner</a:t>
            </a:r>
          </a:p>
          <a:p>
            <a:pPr marL="0" indent="0" algn="ctr">
              <a:buNone/>
            </a:pPr>
            <a:r>
              <a:rPr lang="en-US" sz="2800" dirty="0" smtClean="0"/>
              <a:t>User Experience Librarian</a:t>
            </a:r>
          </a:p>
          <a:p>
            <a:pPr marL="0" indent="0" algn="ctr">
              <a:buNone/>
            </a:pPr>
            <a:r>
              <a:rPr lang="en-US" sz="2800" dirty="0" smtClean="0"/>
              <a:t>Richard Stockton College of NJ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/>
              <a:t>e</a:t>
            </a:r>
            <a:r>
              <a:rPr lang="en-US" sz="2800" dirty="0" smtClean="0"/>
              <a:t>ric.jeitner@stockton.edu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381000"/>
            <a:ext cx="6858000" cy="18288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THANK YOU!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Questions?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658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TC101859861[[fn=Tradeshow]]</Template>
  <TotalTime>1007</TotalTime>
  <Words>761</Words>
  <Application>Microsoft Office PowerPoint</Application>
  <PresentationFormat>On-screen Show (4:3)</PresentationFormat>
  <Paragraphs>215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Tradeshow</vt:lpstr>
      <vt:lpstr>IF YOU BUILD IT,  THEY WILL COME  (IF YOU INVITE THEM THOUGHTFULLY)  </vt:lpstr>
      <vt:lpstr>Part 1</vt:lpstr>
      <vt:lpstr>The  ideal Audience</vt:lpstr>
      <vt:lpstr>The  rest  of you</vt:lpstr>
      <vt:lpstr>Basics</vt:lpstr>
      <vt:lpstr>Consider:</vt:lpstr>
      <vt:lpstr>Consider:</vt:lpstr>
      <vt:lpstr>Consider:</vt:lpstr>
      <vt:lpstr>Consider:</vt:lpstr>
      <vt:lpstr>Consider:</vt:lpstr>
      <vt:lpstr>Consider:</vt:lpstr>
      <vt:lpstr>Consider:</vt:lpstr>
      <vt:lpstr>Consider:</vt:lpstr>
      <vt:lpstr>Additional steps:</vt:lpstr>
      <vt:lpstr>THANK YOU! 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BUILD IT,  THEY WILL COME  (IF YOU INVITE THEM THOUGHTFULLY)</dc:title>
  <dc:creator>Jeitner, Eric</dc:creator>
  <cp:lastModifiedBy>Gibbons, Michael</cp:lastModifiedBy>
  <cp:revision>64</cp:revision>
  <cp:lastPrinted>2014-05-29T17:44:58Z</cp:lastPrinted>
  <dcterms:created xsi:type="dcterms:W3CDTF">2014-05-06T19:46:49Z</dcterms:created>
  <dcterms:modified xsi:type="dcterms:W3CDTF">2014-06-02T18:01:14Z</dcterms:modified>
</cp:coreProperties>
</file>