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handoutMasterIdLst>
    <p:handoutMasterId r:id="rId20"/>
  </p:handoutMasterIdLst>
  <p:sldIdLst>
    <p:sldId id="256" r:id="rId2"/>
    <p:sldId id="257" r:id="rId3"/>
    <p:sldId id="258" r:id="rId4"/>
    <p:sldId id="259" r:id="rId5"/>
    <p:sldId id="260" r:id="rId6"/>
    <p:sldId id="268" r:id="rId7"/>
    <p:sldId id="261" r:id="rId8"/>
    <p:sldId id="262" r:id="rId9"/>
    <p:sldId id="267" r:id="rId10"/>
    <p:sldId id="276" r:id="rId11"/>
    <p:sldId id="270" r:id="rId12"/>
    <p:sldId id="277" r:id="rId13"/>
    <p:sldId id="272" r:id="rId14"/>
    <p:sldId id="263" r:id="rId15"/>
    <p:sldId id="274" r:id="rId16"/>
    <p:sldId id="273" r:id="rId17"/>
    <p:sldId id="278"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324" autoAdjust="0"/>
  </p:normalViewPr>
  <p:slideViewPr>
    <p:cSldViewPr>
      <p:cViewPr varScale="1">
        <p:scale>
          <a:sx n="47" d="100"/>
          <a:sy n="47" d="100"/>
        </p:scale>
        <p:origin x="-11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view3D>
      <c:rotX val="30"/>
      <c:perspective val="30"/>
    </c:view3D>
    <c:plotArea>
      <c:layout/>
      <c:pie3DChart>
        <c:varyColors val="1"/>
        <c:ser>
          <c:idx val="0"/>
          <c:order val="0"/>
          <c:tx>
            <c:strRef>
              <c:f>Sheet1!$B$1</c:f>
              <c:strCache>
                <c:ptCount val="1"/>
                <c:pt idx="0">
                  <c:v>Column1</c:v>
                </c:pt>
              </c:strCache>
            </c:strRef>
          </c:tx>
          <c:explosion val="25"/>
          <c:dLbls>
            <c:showCatName val="1"/>
            <c:showPercent val="1"/>
            <c:showLeaderLines val="1"/>
          </c:dLbls>
          <c:cat>
            <c:strRef>
              <c:f>Sheet1!$A$2:$A$4</c:f>
              <c:strCache>
                <c:ptCount val="3"/>
                <c:pt idx="0">
                  <c:v>Full Text Only</c:v>
                </c:pt>
                <c:pt idx="1">
                  <c:v>1-4 Abstracts</c:v>
                </c:pt>
                <c:pt idx="2">
                  <c:v>Abstract Only</c:v>
                </c:pt>
              </c:strCache>
            </c:strRef>
          </c:cat>
          <c:val>
            <c:numRef>
              <c:f>Sheet1!$B$2:$B$4</c:f>
              <c:numCache>
                <c:formatCode>General</c:formatCode>
                <c:ptCount val="3"/>
                <c:pt idx="0">
                  <c:v>24</c:v>
                </c:pt>
                <c:pt idx="1">
                  <c:v>11</c:v>
                </c:pt>
                <c:pt idx="2">
                  <c:v>4</c:v>
                </c:pt>
              </c:numCache>
            </c:numRef>
          </c:val>
        </c:ser>
        <c:dLbls>
          <c:showCatName val="1"/>
          <c:showPercent val="1"/>
        </c:dLbls>
      </c:pie3DChart>
    </c:plotArea>
    <c:plotVisOnly val="1"/>
    <c:dispBlanksAs val="zero"/>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view3D>
      <c:rotX val="30"/>
      <c:perspective val="30"/>
    </c:view3D>
    <c:plotArea>
      <c:layout/>
      <c:pie3DChart>
        <c:varyColors val="1"/>
        <c:ser>
          <c:idx val="0"/>
          <c:order val="0"/>
          <c:tx>
            <c:strRef>
              <c:f>Sheet1!$B$1</c:f>
              <c:strCache>
                <c:ptCount val="1"/>
                <c:pt idx="0">
                  <c:v>Column1</c:v>
                </c:pt>
              </c:strCache>
            </c:strRef>
          </c:tx>
          <c:explosion val="25"/>
          <c:dLbls>
            <c:showCatName val="1"/>
            <c:showPercent val="1"/>
            <c:showLeaderLines val="1"/>
          </c:dLbls>
          <c:cat>
            <c:strRef>
              <c:f>Sheet1!$A$2:$A$4</c:f>
              <c:strCache>
                <c:ptCount val="3"/>
                <c:pt idx="0">
                  <c:v>Full Text Only</c:v>
                </c:pt>
                <c:pt idx="1">
                  <c:v>1-4 Abstracts</c:v>
                </c:pt>
                <c:pt idx="2">
                  <c:v>Abstracts Only</c:v>
                </c:pt>
              </c:strCache>
            </c:strRef>
          </c:cat>
          <c:val>
            <c:numRef>
              <c:f>Sheet1!$B$2:$B$4</c:f>
              <c:numCache>
                <c:formatCode>General</c:formatCode>
                <c:ptCount val="3"/>
                <c:pt idx="0">
                  <c:v>10</c:v>
                </c:pt>
                <c:pt idx="1">
                  <c:v>14</c:v>
                </c:pt>
                <c:pt idx="2">
                  <c:v>16</c:v>
                </c:pt>
              </c:numCache>
            </c:numRef>
          </c:val>
        </c:ser>
        <c:dLbls>
          <c:showCatName val="1"/>
          <c:showPercent val="1"/>
        </c:dLbls>
      </c:pie3DChart>
    </c:plotArea>
    <c:plotVisOnly val="1"/>
    <c:dispBlanksAs val="zero"/>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2DF3E9-C3B2-43F8-AC1A-E94B699B085D}" type="doc">
      <dgm:prSet loTypeId="urn:microsoft.com/office/officeart/2005/8/layout/target3" loCatId="list" qsTypeId="urn:microsoft.com/office/officeart/2005/8/quickstyle/simple3" qsCatId="simple" csTypeId="urn:microsoft.com/office/officeart/2005/8/colors/accent1_2" csCatId="accent1" phldr="1"/>
      <dgm:spPr/>
      <dgm:t>
        <a:bodyPr/>
        <a:lstStyle/>
        <a:p>
          <a:endParaRPr lang="en-US"/>
        </a:p>
      </dgm:t>
    </dgm:pt>
    <dgm:pt modelId="{ECD8D933-F1B8-4FB4-91E1-CB911D800D18}">
      <dgm:prSet phldrT="[Text]"/>
      <dgm:spPr/>
      <dgm:t>
        <a:bodyPr/>
        <a:lstStyle/>
        <a:p>
          <a:pPr algn="l"/>
          <a:r>
            <a:rPr lang="en-US" dirty="0" smtClean="0"/>
            <a:t>How can we figure out what the students are really doing out there?</a:t>
          </a:r>
          <a:endParaRPr lang="en-US" dirty="0"/>
        </a:p>
      </dgm:t>
    </dgm:pt>
    <dgm:pt modelId="{BEE610D8-DA3C-4D24-A91C-7B6EEDEFAF4E}" type="parTrans" cxnId="{BC80AC1E-6550-4764-8FC0-916EF42F0318}">
      <dgm:prSet/>
      <dgm:spPr/>
      <dgm:t>
        <a:bodyPr/>
        <a:lstStyle/>
        <a:p>
          <a:endParaRPr lang="en-US"/>
        </a:p>
      </dgm:t>
    </dgm:pt>
    <dgm:pt modelId="{E6181BA1-C749-4D5B-B42F-6A212CD3DFF5}" type="sibTrans" cxnId="{BC80AC1E-6550-4764-8FC0-916EF42F0318}">
      <dgm:prSet/>
      <dgm:spPr/>
      <dgm:t>
        <a:bodyPr/>
        <a:lstStyle/>
        <a:p>
          <a:endParaRPr lang="en-US"/>
        </a:p>
      </dgm:t>
    </dgm:pt>
    <dgm:pt modelId="{31F06796-A14E-4A80-8870-86E5DB2A3F43}">
      <dgm:prSet phldrT="[Text]"/>
      <dgm:spPr/>
      <dgm:t>
        <a:bodyPr/>
        <a:lstStyle/>
        <a:p>
          <a:pPr algn="l"/>
          <a:r>
            <a:rPr lang="en-US" dirty="0" smtClean="0"/>
            <a:t>Are they really as confused as we think they are?</a:t>
          </a:r>
          <a:endParaRPr lang="en-US" dirty="0"/>
        </a:p>
      </dgm:t>
    </dgm:pt>
    <dgm:pt modelId="{E658D6C0-5351-4CEB-B374-1320BFCA09B2}" type="parTrans" cxnId="{7697B631-F1A4-4B21-99AF-DA0227569569}">
      <dgm:prSet/>
      <dgm:spPr/>
      <dgm:t>
        <a:bodyPr/>
        <a:lstStyle/>
        <a:p>
          <a:endParaRPr lang="en-US"/>
        </a:p>
      </dgm:t>
    </dgm:pt>
    <dgm:pt modelId="{6444BF8D-8305-4DE0-A0A4-80110C052C47}" type="sibTrans" cxnId="{7697B631-F1A4-4B21-99AF-DA0227569569}">
      <dgm:prSet/>
      <dgm:spPr/>
      <dgm:t>
        <a:bodyPr/>
        <a:lstStyle/>
        <a:p>
          <a:endParaRPr lang="en-US"/>
        </a:p>
      </dgm:t>
    </dgm:pt>
    <dgm:pt modelId="{45AA51B1-7B6C-41F9-9264-79F01335F056}">
      <dgm:prSet phldrT="[Text]"/>
      <dgm:spPr/>
      <dgm:t>
        <a:bodyPr/>
        <a:lstStyle/>
        <a:p>
          <a:pPr algn="l"/>
          <a:r>
            <a:rPr lang="en-US" dirty="0" smtClean="0"/>
            <a:t>Are the databases as clunky and complicated as we think they are?</a:t>
          </a:r>
          <a:endParaRPr lang="en-US" dirty="0"/>
        </a:p>
      </dgm:t>
    </dgm:pt>
    <dgm:pt modelId="{62A945A6-476B-45C4-AADC-B5D2611D2ADC}" type="parTrans" cxnId="{9CE6C4FA-924D-4CD7-8985-EA8A37B0ED68}">
      <dgm:prSet/>
      <dgm:spPr/>
      <dgm:t>
        <a:bodyPr/>
        <a:lstStyle/>
        <a:p>
          <a:endParaRPr lang="en-US"/>
        </a:p>
      </dgm:t>
    </dgm:pt>
    <dgm:pt modelId="{BAA72053-1A44-40A5-AD21-D08816E8F6AF}" type="sibTrans" cxnId="{9CE6C4FA-924D-4CD7-8985-EA8A37B0ED68}">
      <dgm:prSet/>
      <dgm:spPr/>
      <dgm:t>
        <a:bodyPr/>
        <a:lstStyle/>
        <a:p>
          <a:endParaRPr lang="en-US"/>
        </a:p>
      </dgm:t>
    </dgm:pt>
    <dgm:pt modelId="{3CEE069C-10E0-41B4-8021-FD01C9912FE7}">
      <dgm:prSet/>
      <dgm:spPr/>
      <dgm:t>
        <a:bodyPr/>
        <a:lstStyle/>
        <a:p>
          <a:pPr algn="l"/>
          <a:r>
            <a:rPr lang="en-US" dirty="0" smtClean="0"/>
            <a:t>Are they comprehending and retaining anything we are teaching them?</a:t>
          </a:r>
          <a:endParaRPr lang="en-US" dirty="0"/>
        </a:p>
      </dgm:t>
    </dgm:pt>
    <dgm:pt modelId="{C65FB675-77F7-4F81-A428-621D3C2CE853}" type="parTrans" cxnId="{73661221-559F-4A3B-8D18-3A9F74CBBA07}">
      <dgm:prSet/>
      <dgm:spPr/>
      <dgm:t>
        <a:bodyPr/>
        <a:lstStyle/>
        <a:p>
          <a:endParaRPr lang="en-US"/>
        </a:p>
      </dgm:t>
    </dgm:pt>
    <dgm:pt modelId="{52A208B6-FBDC-4101-8459-76B17ACD6370}" type="sibTrans" cxnId="{73661221-559F-4A3B-8D18-3A9F74CBBA07}">
      <dgm:prSet/>
      <dgm:spPr/>
      <dgm:t>
        <a:bodyPr/>
        <a:lstStyle/>
        <a:p>
          <a:endParaRPr lang="en-US"/>
        </a:p>
      </dgm:t>
    </dgm:pt>
    <dgm:pt modelId="{C18832BD-772F-4259-9E2F-A91413555D65}">
      <dgm:prSet/>
      <dgm:spPr/>
      <dgm:t>
        <a:bodyPr/>
        <a:lstStyle/>
        <a:p>
          <a:pPr algn="l"/>
          <a:r>
            <a:rPr lang="en-US" dirty="0" smtClean="0"/>
            <a:t>How can we observe them without being obvious and without  changing our results?</a:t>
          </a:r>
          <a:endParaRPr lang="en-US" dirty="0"/>
        </a:p>
      </dgm:t>
    </dgm:pt>
    <dgm:pt modelId="{22FDC8F5-96C9-456F-9C11-C7A3CA21A5BF}" type="parTrans" cxnId="{839D64B2-58C1-4A0C-B470-6CEAB95F4DB3}">
      <dgm:prSet/>
      <dgm:spPr/>
      <dgm:t>
        <a:bodyPr/>
        <a:lstStyle/>
        <a:p>
          <a:endParaRPr lang="en-US"/>
        </a:p>
      </dgm:t>
    </dgm:pt>
    <dgm:pt modelId="{A4D6F4D5-BE62-496B-B8BE-17A39B0D6309}" type="sibTrans" cxnId="{839D64B2-58C1-4A0C-B470-6CEAB95F4DB3}">
      <dgm:prSet/>
      <dgm:spPr/>
      <dgm:t>
        <a:bodyPr/>
        <a:lstStyle/>
        <a:p>
          <a:endParaRPr lang="en-US"/>
        </a:p>
      </dgm:t>
    </dgm:pt>
    <dgm:pt modelId="{A1E912B5-34C0-4349-9F20-3F05E3D3B60A}" type="pres">
      <dgm:prSet presAssocID="{452DF3E9-C3B2-43F8-AC1A-E94B699B085D}" presName="Name0" presStyleCnt="0">
        <dgm:presLayoutVars>
          <dgm:chMax val="7"/>
          <dgm:dir/>
          <dgm:animLvl val="lvl"/>
          <dgm:resizeHandles val="exact"/>
        </dgm:presLayoutVars>
      </dgm:prSet>
      <dgm:spPr/>
      <dgm:t>
        <a:bodyPr/>
        <a:lstStyle/>
        <a:p>
          <a:endParaRPr lang="en-US"/>
        </a:p>
      </dgm:t>
    </dgm:pt>
    <dgm:pt modelId="{991CC585-4F6A-4ECC-A707-5D5C9441F13D}" type="pres">
      <dgm:prSet presAssocID="{ECD8D933-F1B8-4FB4-91E1-CB911D800D18}" presName="circle1" presStyleLbl="node1" presStyleIdx="0" presStyleCnt="5"/>
      <dgm:spPr/>
    </dgm:pt>
    <dgm:pt modelId="{192F3B90-4E87-4726-9413-FD38848C1088}" type="pres">
      <dgm:prSet presAssocID="{ECD8D933-F1B8-4FB4-91E1-CB911D800D18}" presName="space" presStyleCnt="0"/>
      <dgm:spPr/>
    </dgm:pt>
    <dgm:pt modelId="{05A9F647-7D8F-4CA2-92A0-847309EDB092}" type="pres">
      <dgm:prSet presAssocID="{ECD8D933-F1B8-4FB4-91E1-CB911D800D18}" presName="rect1" presStyleLbl="alignAcc1" presStyleIdx="0" presStyleCnt="5"/>
      <dgm:spPr/>
      <dgm:t>
        <a:bodyPr/>
        <a:lstStyle/>
        <a:p>
          <a:endParaRPr lang="en-US"/>
        </a:p>
      </dgm:t>
    </dgm:pt>
    <dgm:pt modelId="{D85AEA33-A24E-42B4-929B-1B946732D991}" type="pres">
      <dgm:prSet presAssocID="{31F06796-A14E-4A80-8870-86E5DB2A3F43}" presName="vertSpace2" presStyleLbl="node1" presStyleIdx="0" presStyleCnt="5"/>
      <dgm:spPr/>
    </dgm:pt>
    <dgm:pt modelId="{745C6184-D15A-46B0-958D-6D663496B9A0}" type="pres">
      <dgm:prSet presAssocID="{31F06796-A14E-4A80-8870-86E5DB2A3F43}" presName="circle2" presStyleLbl="node1" presStyleIdx="1" presStyleCnt="5"/>
      <dgm:spPr/>
    </dgm:pt>
    <dgm:pt modelId="{11BA367B-0919-4CCD-A7F4-C3A119B3324E}" type="pres">
      <dgm:prSet presAssocID="{31F06796-A14E-4A80-8870-86E5DB2A3F43}" presName="rect2" presStyleLbl="alignAcc1" presStyleIdx="1" presStyleCnt="5"/>
      <dgm:spPr/>
      <dgm:t>
        <a:bodyPr/>
        <a:lstStyle/>
        <a:p>
          <a:endParaRPr lang="en-US"/>
        </a:p>
      </dgm:t>
    </dgm:pt>
    <dgm:pt modelId="{C77F86DE-5969-4EB6-A3B8-33DCCDFDA509}" type="pres">
      <dgm:prSet presAssocID="{45AA51B1-7B6C-41F9-9264-79F01335F056}" presName="vertSpace3" presStyleLbl="node1" presStyleIdx="1" presStyleCnt="5"/>
      <dgm:spPr/>
    </dgm:pt>
    <dgm:pt modelId="{0A702964-51CB-419B-AA48-E0F416488EF1}" type="pres">
      <dgm:prSet presAssocID="{45AA51B1-7B6C-41F9-9264-79F01335F056}" presName="circle3" presStyleLbl="node1" presStyleIdx="2" presStyleCnt="5"/>
      <dgm:spPr/>
    </dgm:pt>
    <dgm:pt modelId="{79EF71F8-FB3B-4233-BF68-BA31AECB088A}" type="pres">
      <dgm:prSet presAssocID="{45AA51B1-7B6C-41F9-9264-79F01335F056}" presName="rect3" presStyleLbl="alignAcc1" presStyleIdx="2" presStyleCnt="5"/>
      <dgm:spPr/>
      <dgm:t>
        <a:bodyPr/>
        <a:lstStyle/>
        <a:p>
          <a:endParaRPr lang="en-US"/>
        </a:p>
      </dgm:t>
    </dgm:pt>
    <dgm:pt modelId="{F5C8302B-13FD-4009-9730-295863997071}" type="pres">
      <dgm:prSet presAssocID="{3CEE069C-10E0-41B4-8021-FD01C9912FE7}" presName="vertSpace4" presStyleLbl="node1" presStyleIdx="2" presStyleCnt="5"/>
      <dgm:spPr/>
    </dgm:pt>
    <dgm:pt modelId="{64648563-6EDF-4541-8BEC-3E971BFE6477}" type="pres">
      <dgm:prSet presAssocID="{3CEE069C-10E0-41B4-8021-FD01C9912FE7}" presName="circle4" presStyleLbl="node1" presStyleIdx="3" presStyleCnt="5"/>
      <dgm:spPr/>
    </dgm:pt>
    <dgm:pt modelId="{BF8B15A9-E3D7-4812-A7A1-802DA64DB988}" type="pres">
      <dgm:prSet presAssocID="{3CEE069C-10E0-41B4-8021-FD01C9912FE7}" presName="rect4" presStyleLbl="alignAcc1" presStyleIdx="3" presStyleCnt="5"/>
      <dgm:spPr/>
      <dgm:t>
        <a:bodyPr/>
        <a:lstStyle/>
        <a:p>
          <a:endParaRPr lang="en-US"/>
        </a:p>
      </dgm:t>
    </dgm:pt>
    <dgm:pt modelId="{68D226F6-E658-49C5-BF65-3609706CC8E5}" type="pres">
      <dgm:prSet presAssocID="{C18832BD-772F-4259-9E2F-A91413555D65}" presName="vertSpace5" presStyleLbl="node1" presStyleIdx="3" presStyleCnt="5"/>
      <dgm:spPr/>
    </dgm:pt>
    <dgm:pt modelId="{531A7236-4F83-4B72-8E4A-1973F629FC3F}" type="pres">
      <dgm:prSet presAssocID="{C18832BD-772F-4259-9E2F-A91413555D65}" presName="circle5" presStyleLbl="node1" presStyleIdx="4" presStyleCnt="5"/>
      <dgm:spPr/>
    </dgm:pt>
    <dgm:pt modelId="{ABDC3065-6080-4385-8845-A2016A6C7612}" type="pres">
      <dgm:prSet presAssocID="{C18832BD-772F-4259-9E2F-A91413555D65}" presName="rect5" presStyleLbl="alignAcc1" presStyleIdx="4" presStyleCnt="5"/>
      <dgm:spPr/>
      <dgm:t>
        <a:bodyPr/>
        <a:lstStyle/>
        <a:p>
          <a:endParaRPr lang="en-US"/>
        </a:p>
      </dgm:t>
    </dgm:pt>
    <dgm:pt modelId="{E0D0C5FE-82BA-4961-866A-79C81425E68C}" type="pres">
      <dgm:prSet presAssocID="{ECD8D933-F1B8-4FB4-91E1-CB911D800D18}" presName="rect1ParTxNoCh" presStyleLbl="alignAcc1" presStyleIdx="4" presStyleCnt="5">
        <dgm:presLayoutVars>
          <dgm:chMax val="1"/>
          <dgm:bulletEnabled val="1"/>
        </dgm:presLayoutVars>
      </dgm:prSet>
      <dgm:spPr/>
      <dgm:t>
        <a:bodyPr/>
        <a:lstStyle/>
        <a:p>
          <a:endParaRPr lang="en-US"/>
        </a:p>
      </dgm:t>
    </dgm:pt>
    <dgm:pt modelId="{999BEB22-EFEA-4304-879D-00C6FB832DCF}" type="pres">
      <dgm:prSet presAssocID="{31F06796-A14E-4A80-8870-86E5DB2A3F43}" presName="rect2ParTxNoCh" presStyleLbl="alignAcc1" presStyleIdx="4" presStyleCnt="5">
        <dgm:presLayoutVars>
          <dgm:chMax val="1"/>
          <dgm:bulletEnabled val="1"/>
        </dgm:presLayoutVars>
      </dgm:prSet>
      <dgm:spPr/>
      <dgm:t>
        <a:bodyPr/>
        <a:lstStyle/>
        <a:p>
          <a:endParaRPr lang="en-US"/>
        </a:p>
      </dgm:t>
    </dgm:pt>
    <dgm:pt modelId="{A642859D-8A6C-409B-9428-514E2956C5B7}" type="pres">
      <dgm:prSet presAssocID="{45AA51B1-7B6C-41F9-9264-79F01335F056}" presName="rect3ParTxNoCh" presStyleLbl="alignAcc1" presStyleIdx="4" presStyleCnt="5">
        <dgm:presLayoutVars>
          <dgm:chMax val="1"/>
          <dgm:bulletEnabled val="1"/>
        </dgm:presLayoutVars>
      </dgm:prSet>
      <dgm:spPr/>
      <dgm:t>
        <a:bodyPr/>
        <a:lstStyle/>
        <a:p>
          <a:endParaRPr lang="en-US"/>
        </a:p>
      </dgm:t>
    </dgm:pt>
    <dgm:pt modelId="{DC6A861B-AED5-4E36-843B-2A92F3B732BB}" type="pres">
      <dgm:prSet presAssocID="{3CEE069C-10E0-41B4-8021-FD01C9912FE7}" presName="rect4ParTxNoCh" presStyleLbl="alignAcc1" presStyleIdx="4" presStyleCnt="5">
        <dgm:presLayoutVars>
          <dgm:chMax val="1"/>
          <dgm:bulletEnabled val="1"/>
        </dgm:presLayoutVars>
      </dgm:prSet>
      <dgm:spPr/>
      <dgm:t>
        <a:bodyPr/>
        <a:lstStyle/>
        <a:p>
          <a:endParaRPr lang="en-US"/>
        </a:p>
      </dgm:t>
    </dgm:pt>
    <dgm:pt modelId="{C1DF27EF-F784-4DC7-A20E-9E03D6980868}" type="pres">
      <dgm:prSet presAssocID="{C18832BD-772F-4259-9E2F-A91413555D65}" presName="rect5ParTxNoCh" presStyleLbl="alignAcc1" presStyleIdx="4" presStyleCnt="5">
        <dgm:presLayoutVars>
          <dgm:chMax val="1"/>
          <dgm:bulletEnabled val="1"/>
        </dgm:presLayoutVars>
      </dgm:prSet>
      <dgm:spPr/>
      <dgm:t>
        <a:bodyPr/>
        <a:lstStyle/>
        <a:p>
          <a:endParaRPr lang="en-US"/>
        </a:p>
      </dgm:t>
    </dgm:pt>
  </dgm:ptLst>
  <dgm:cxnLst>
    <dgm:cxn modelId="{8C6AF9AF-448D-49A0-956A-ED7B8F66719D}" type="presOf" srcId="{3CEE069C-10E0-41B4-8021-FD01C9912FE7}" destId="{DC6A861B-AED5-4E36-843B-2A92F3B732BB}" srcOrd="1" destOrd="0" presId="urn:microsoft.com/office/officeart/2005/8/layout/target3"/>
    <dgm:cxn modelId="{BC80AC1E-6550-4764-8FC0-916EF42F0318}" srcId="{452DF3E9-C3B2-43F8-AC1A-E94B699B085D}" destId="{ECD8D933-F1B8-4FB4-91E1-CB911D800D18}" srcOrd="0" destOrd="0" parTransId="{BEE610D8-DA3C-4D24-A91C-7B6EEDEFAF4E}" sibTransId="{E6181BA1-C749-4D5B-B42F-6A212CD3DFF5}"/>
    <dgm:cxn modelId="{281E316A-B83A-49CF-AE64-771CA81975E0}" type="presOf" srcId="{31F06796-A14E-4A80-8870-86E5DB2A3F43}" destId="{11BA367B-0919-4CCD-A7F4-C3A119B3324E}" srcOrd="0" destOrd="0" presId="urn:microsoft.com/office/officeart/2005/8/layout/target3"/>
    <dgm:cxn modelId="{ED37B028-5329-430D-A4EB-0675E5F3D213}" type="presOf" srcId="{3CEE069C-10E0-41B4-8021-FD01C9912FE7}" destId="{BF8B15A9-E3D7-4812-A7A1-802DA64DB988}" srcOrd="0" destOrd="0" presId="urn:microsoft.com/office/officeart/2005/8/layout/target3"/>
    <dgm:cxn modelId="{90F89AA1-C607-4967-9E62-50960410D3A2}" type="presOf" srcId="{C18832BD-772F-4259-9E2F-A91413555D65}" destId="{ABDC3065-6080-4385-8845-A2016A6C7612}" srcOrd="0" destOrd="0" presId="urn:microsoft.com/office/officeart/2005/8/layout/target3"/>
    <dgm:cxn modelId="{DF3AA4D0-2F3D-4C9C-82BC-6595F4F03522}" type="presOf" srcId="{31F06796-A14E-4A80-8870-86E5DB2A3F43}" destId="{999BEB22-EFEA-4304-879D-00C6FB832DCF}" srcOrd="1" destOrd="0" presId="urn:microsoft.com/office/officeart/2005/8/layout/target3"/>
    <dgm:cxn modelId="{7D4F884F-4912-4849-8C3B-117228290BFF}" type="presOf" srcId="{45AA51B1-7B6C-41F9-9264-79F01335F056}" destId="{79EF71F8-FB3B-4233-BF68-BA31AECB088A}" srcOrd="0" destOrd="0" presId="urn:microsoft.com/office/officeart/2005/8/layout/target3"/>
    <dgm:cxn modelId="{77599C2E-12FB-4B06-A258-4435CCED41AE}" type="presOf" srcId="{C18832BD-772F-4259-9E2F-A91413555D65}" destId="{C1DF27EF-F784-4DC7-A20E-9E03D6980868}" srcOrd="1" destOrd="0" presId="urn:microsoft.com/office/officeart/2005/8/layout/target3"/>
    <dgm:cxn modelId="{72FF8574-92C2-4175-8A83-11F2488B857A}" type="presOf" srcId="{ECD8D933-F1B8-4FB4-91E1-CB911D800D18}" destId="{05A9F647-7D8F-4CA2-92A0-847309EDB092}" srcOrd="0" destOrd="0" presId="urn:microsoft.com/office/officeart/2005/8/layout/target3"/>
    <dgm:cxn modelId="{C76EB595-6547-4491-92B4-F3B3FE2C3D86}" type="presOf" srcId="{452DF3E9-C3B2-43F8-AC1A-E94B699B085D}" destId="{A1E912B5-34C0-4349-9F20-3F05E3D3B60A}" srcOrd="0" destOrd="0" presId="urn:microsoft.com/office/officeart/2005/8/layout/target3"/>
    <dgm:cxn modelId="{47B85352-C859-4265-AFB3-F3C1037CB788}" type="presOf" srcId="{45AA51B1-7B6C-41F9-9264-79F01335F056}" destId="{A642859D-8A6C-409B-9428-514E2956C5B7}" srcOrd="1" destOrd="0" presId="urn:microsoft.com/office/officeart/2005/8/layout/target3"/>
    <dgm:cxn modelId="{7AB058DE-03A6-4A70-BE5B-8BA145369B76}" type="presOf" srcId="{ECD8D933-F1B8-4FB4-91E1-CB911D800D18}" destId="{E0D0C5FE-82BA-4961-866A-79C81425E68C}" srcOrd="1" destOrd="0" presId="urn:microsoft.com/office/officeart/2005/8/layout/target3"/>
    <dgm:cxn modelId="{9CE6C4FA-924D-4CD7-8985-EA8A37B0ED68}" srcId="{452DF3E9-C3B2-43F8-AC1A-E94B699B085D}" destId="{45AA51B1-7B6C-41F9-9264-79F01335F056}" srcOrd="2" destOrd="0" parTransId="{62A945A6-476B-45C4-AADC-B5D2611D2ADC}" sibTransId="{BAA72053-1A44-40A5-AD21-D08816E8F6AF}"/>
    <dgm:cxn modelId="{839D64B2-58C1-4A0C-B470-6CEAB95F4DB3}" srcId="{452DF3E9-C3B2-43F8-AC1A-E94B699B085D}" destId="{C18832BD-772F-4259-9E2F-A91413555D65}" srcOrd="4" destOrd="0" parTransId="{22FDC8F5-96C9-456F-9C11-C7A3CA21A5BF}" sibTransId="{A4D6F4D5-BE62-496B-B8BE-17A39B0D6309}"/>
    <dgm:cxn modelId="{73661221-559F-4A3B-8D18-3A9F74CBBA07}" srcId="{452DF3E9-C3B2-43F8-AC1A-E94B699B085D}" destId="{3CEE069C-10E0-41B4-8021-FD01C9912FE7}" srcOrd="3" destOrd="0" parTransId="{C65FB675-77F7-4F81-A428-621D3C2CE853}" sibTransId="{52A208B6-FBDC-4101-8459-76B17ACD6370}"/>
    <dgm:cxn modelId="{7697B631-F1A4-4B21-99AF-DA0227569569}" srcId="{452DF3E9-C3B2-43F8-AC1A-E94B699B085D}" destId="{31F06796-A14E-4A80-8870-86E5DB2A3F43}" srcOrd="1" destOrd="0" parTransId="{E658D6C0-5351-4CEB-B374-1320BFCA09B2}" sibTransId="{6444BF8D-8305-4DE0-A0A4-80110C052C47}"/>
    <dgm:cxn modelId="{A13F1208-3506-4F2C-9EE9-C8BBFE1FB618}" type="presParOf" srcId="{A1E912B5-34C0-4349-9F20-3F05E3D3B60A}" destId="{991CC585-4F6A-4ECC-A707-5D5C9441F13D}" srcOrd="0" destOrd="0" presId="urn:microsoft.com/office/officeart/2005/8/layout/target3"/>
    <dgm:cxn modelId="{B4088232-B00C-4BD1-8E00-65B050CF669A}" type="presParOf" srcId="{A1E912B5-34C0-4349-9F20-3F05E3D3B60A}" destId="{192F3B90-4E87-4726-9413-FD38848C1088}" srcOrd="1" destOrd="0" presId="urn:microsoft.com/office/officeart/2005/8/layout/target3"/>
    <dgm:cxn modelId="{7215C8F0-7BBE-4DDE-BCB4-EC0F7BEDFC71}" type="presParOf" srcId="{A1E912B5-34C0-4349-9F20-3F05E3D3B60A}" destId="{05A9F647-7D8F-4CA2-92A0-847309EDB092}" srcOrd="2" destOrd="0" presId="urn:microsoft.com/office/officeart/2005/8/layout/target3"/>
    <dgm:cxn modelId="{2F23DB92-88AD-474D-B487-01ED49BB36C4}" type="presParOf" srcId="{A1E912B5-34C0-4349-9F20-3F05E3D3B60A}" destId="{D85AEA33-A24E-42B4-929B-1B946732D991}" srcOrd="3" destOrd="0" presId="urn:microsoft.com/office/officeart/2005/8/layout/target3"/>
    <dgm:cxn modelId="{4BB0CCEA-789D-4493-89A8-3FAAA16AE239}" type="presParOf" srcId="{A1E912B5-34C0-4349-9F20-3F05E3D3B60A}" destId="{745C6184-D15A-46B0-958D-6D663496B9A0}" srcOrd="4" destOrd="0" presId="urn:microsoft.com/office/officeart/2005/8/layout/target3"/>
    <dgm:cxn modelId="{7FA44022-9CCE-49FC-9A73-F15F9A4B70E9}" type="presParOf" srcId="{A1E912B5-34C0-4349-9F20-3F05E3D3B60A}" destId="{11BA367B-0919-4CCD-A7F4-C3A119B3324E}" srcOrd="5" destOrd="0" presId="urn:microsoft.com/office/officeart/2005/8/layout/target3"/>
    <dgm:cxn modelId="{E10B9963-CD08-4658-B253-6A2C1D2CCEBC}" type="presParOf" srcId="{A1E912B5-34C0-4349-9F20-3F05E3D3B60A}" destId="{C77F86DE-5969-4EB6-A3B8-33DCCDFDA509}" srcOrd="6" destOrd="0" presId="urn:microsoft.com/office/officeart/2005/8/layout/target3"/>
    <dgm:cxn modelId="{662FD492-790F-48E6-9619-99432E345932}" type="presParOf" srcId="{A1E912B5-34C0-4349-9F20-3F05E3D3B60A}" destId="{0A702964-51CB-419B-AA48-E0F416488EF1}" srcOrd="7" destOrd="0" presId="urn:microsoft.com/office/officeart/2005/8/layout/target3"/>
    <dgm:cxn modelId="{242B720B-C0EC-45C4-8F43-5149BDED53C9}" type="presParOf" srcId="{A1E912B5-34C0-4349-9F20-3F05E3D3B60A}" destId="{79EF71F8-FB3B-4233-BF68-BA31AECB088A}" srcOrd="8" destOrd="0" presId="urn:microsoft.com/office/officeart/2005/8/layout/target3"/>
    <dgm:cxn modelId="{9BC3EB38-B6A3-4D29-8B5C-7F0FC11FA6C8}" type="presParOf" srcId="{A1E912B5-34C0-4349-9F20-3F05E3D3B60A}" destId="{F5C8302B-13FD-4009-9730-295863997071}" srcOrd="9" destOrd="0" presId="urn:microsoft.com/office/officeart/2005/8/layout/target3"/>
    <dgm:cxn modelId="{D91384C8-3922-43B3-8386-09F58AB8A375}" type="presParOf" srcId="{A1E912B5-34C0-4349-9F20-3F05E3D3B60A}" destId="{64648563-6EDF-4541-8BEC-3E971BFE6477}" srcOrd="10" destOrd="0" presId="urn:microsoft.com/office/officeart/2005/8/layout/target3"/>
    <dgm:cxn modelId="{CB207EE1-5032-49E2-BBC3-8D94049A9D6C}" type="presParOf" srcId="{A1E912B5-34C0-4349-9F20-3F05E3D3B60A}" destId="{BF8B15A9-E3D7-4812-A7A1-802DA64DB988}" srcOrd="11" destOrd="0" presId="urn:microsoft.com/office/officeart/2005/8/layout/target3"/>
    <dgm:cxn modelId="{A0A9B9E2-6453-4740-A763-250F310850C0}" type="presParOf" srcId="{A1E912B5-34C0-4349-9F20-3F05E3D3B60A}" destId="{68D226F6-E658-49C5-BF65-3609706CC8E5}" srcOrd="12" destOrd="0" presId="urn:microsoft.com/office/officeart/2005/8/layout/target3"/>
    <dgm:cxn modelId="{992E633D-2CB2-4699-80E7-EFACB33B5372}" type="presParOf" srcId="{A1E912B5-34C0-4349-9F20-3F05E3D3B60A}" destId="{531A7236-4F83-4B72-8E4A-1973F629FC3F}" srcOrd="13" destOrd="0" presId="urn:microsoft.com/office/officeart/2005/8/layout/target3"/>
    <dgm:cxn modelId="{9D639F57-989C-43D0-8698-2AD6A31C62F5}" type="presParOf" srcId="{A1E912B5-34C0-4349-9F20-3F05E3D3B60A}" destId="{ABDC3065-6080-4385-8845-A2016A6C7612}" srcOrd="14" destOrd="0" presId="urn:microsoft.com/office/officeart/2005/8/layout/target3"/>
    <dgm:cxn modelId="{7005F68C-C8C9-4D59-BA2D-E2C9CAAB0735}" type="presParOf" srcId="{A1E912B5-34C0-4349-9F20-3F05E3D3B60A}" destId="{E0D0C5FE-82BA-4961-866A-79C81425E68C}" srcOrd="15" destOrd="0" presId="urn:microsoft.com/office/officeart/2005/8/layout/target3"/>
    <dgm:cxn modelId="{85A6E6E9-A8A8-4330-A70D-261F3EDF01FA}" type="presParOf" srcId="{A1E912B5-34C0-4349-9F20-3F05E3D3B60A}" destId="{999BEB22-EFEA-4304-879D-00C6FB832DCF}" srcOrd="16" destOrd="0" presId="urn:microsoft.com/office/officeart/2005/8/layout/target3"/>
    <dgm:cxn modelId="{2375DC9F-F909-4BEA-8BE1-E96F4F07947C}" type="presParOf" srcId="{A1E912B5-34C0-4349-9F20-3F05E3D3B60A}" destId="{A642859D-8A6C-409B-9428-514E2956C5B7}" srcOrd="17" destOrd="0" presId="urn:microsoft.com/office/officeart/2005/8/layout/target3"/>
    <dgm:cxn modelId="{1F34ABAF-F7DF-42ED-BDFD-714022C4580F}" type="presParOf" srcId="{A1E912B5-34C0-4349-9F20-3F05E3D3B60A}" destId="{DC6A861B-AED5-4E36-843B-2A92F3B732BB}" srcOrd="18" destOrd="0" presId="urn:microsoft.com/office/officeart/2005/8/layout/target3"/>
    <dgm:cxn modelId="{3353993E-9625-4928-8C3D-F9FB5406B3AB}" type="presParOf" srcId="{A1E912B5-34C0-4349-9F20-3F05E3D3B60A}" destId="{C1DF27EF-F784-4DC7-A20E-9E03D6980868}" srcOrd="19"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E99C65-B6EC-4CED-964F-E41079C5A402}" type="doc">
      <dgm:prSet loTypeId="urn:microsoft.com/office/officeart/2005/8/layout/chevron2" loCatId="list" qsTypeId="urn:microsoft.com/office/officeart/2005/8/quickstyle/simple3" qsCatId="simple" csTypeId="urn:microsoft.com/office/officeart/2005/8/colors/accent1_2" csCatId="accent1" phldr="1"/>
      <dgm:spPr/>
      <dgm:t>
        <a:bodyPr/>
        <a:lstStyle/>
        <a:p>
          <a:endParaRPr lang="en-US"/>
        </a:p>
      </dgm:t>
    </dgm:pt>
    <dgm:pt modelId="{24277874-DDCC-4887-945D-142C0C385C06}">
      <dgm:prSet phldrT="[Text]"/>
      <dgm:spPr/>
      <dgm:t>
        <a:bodyPr/>
        <a:lstStyle/>
        <a:p>
          <a:r>
            <a:rPr lang="en-US" dirty="0" smtClean="0"/>
            <a:t>Free</a:t>
          </a:r>
          <a:endParaRPr lang="en-US" dirty="0"/>
        </a:p>
      </dgm:t>
    </dgm:pt>
    <dgm:pt modelId="{A4BEC730-7E3D-47B4-B503-07FF3C176798}" type="parTrans" cxnId="{54BCC0E0-FA32-4C2D-AC68-A476E4CD32E0}">
      <dgm:prSet/>
      <dgm:spPr/>
      <dgm:t>
        <a:bodyPr/>
        <a:lstStyle/>
        <a:p>
          <a:endParaRPr lang="en-US"/>
        </a:p>
      </dgm:t>
    </dgm:pt>
    <dgm:pt modelId="{4215F92A-0FAC-4EA1-AC12-1861CEABFA6B}" type="sibTrans" cxnId="{54BCC0E0-FA32-4C2D-AC68-A476E4CD32E0}">
      <dgm:prSet/>
      <dgm:spPr/>
      <dgm:t>
        <a:bodyPr/>
        <a:lstStyle/>
        <a:p>
          <a:endParaRPr lang="en-US"/>
        </a:p>
      </dgm:t>
    </dgm:pt>
    <dgm:pt modelId="{3C782B41-246D-45DB-8004-62716E69F269}">
      <dgm:prSet phldrT="[Text]"/>
      <dgm:spPr/>
      <dgm:t>
        <a:bodyPr/>
        <a:lstStyle/>
        <a:p>
          <a:r>
            <a:rPr lang="en-US" dirty="0" smtClean="0"/>
            <a:t>Jing (Free Copy)</a:t>
          </a:r>
          <a:endParaRPr lang="en-US" dirty="0"/>
        </a:p>
      </dgm:t>
    </dgm:pt>
    <dgm:pt modelId="{2763627D-8905-47BD-983C-B7DF9C10112A}" type="parTrans" cxnId="{C34002B4-66EF-4749-A78C-5F21FDE8B53A}">
      <dgm:prSet/>
      <dgm:spPr/>
      <dgm:t>
        <a:bodyPr/>
        <a:lstStyle/>
        <a:p>
          <a:endParaRPr lang="en-US"/>
        </a:p>
      </dgm:t>
    </dgm:pt>
    <dgm:pt modelId="{C8361A3E-C9CD-40CC-8AE7-1F54BF6755F5}" type="sibTrans" cxnId="{C34002B4-66EF-4749-A78C-5F21FDE8B53A}">
      <dgm:prSet/>
      <dgm:spPr/>
      <dgm:t>
        <a:bodyPr/>
        <a:lstStyle/>
        <a:p>
          <a:endParaRPr lang="en-US"/>
        </a:p>
      </dgm:t>
    </dgm:pt>
    <dgm:pt modelId="{B966BAF4-44A2-4EC7-B92B-792E100AADAE}">
      <dgm:prSet phldrT="[Text]"/>
      <dgm:spPr/>
      <dgm:t>
        <a:bodyPr/>
        <a:lstStyle/>
        <a:p>
          <a:r>
            <a:rPr lang="en-US" dirty="0" smtClean="0"/>
            <a:t>Notebook/Pencil</a:t>
          </a:r>
          <a:endParaRPr lang="en-US" dirty="0"/>
        </a:p>
      </dgm:t>
    </dgm:pt>
    <dgm:pt modelId="{1947E303-052D-40BD-AA3B-A95735F149F7}" type="parTrans" cxnId="{C609486C-24E6-4EA0-B3FD-E7773CB8D7E4}">
      <dgm:prSet/>
      <dgm:spPr/>
      <dgm:t>
        <a:bodyPr/>
        <a:lstStyle/>
        <a:p>
          <a:endParaRPr lang="en-US"/>
        </a:p>
      </dgm:t>
    </dgm:pt>
    <dgm:pt modelId="{83551EDA-8FEE-4E23-AF32-3BBBC4BAF440}" type="sibTrans" cxnId="{C609486C-24E6-4EA0-B3FD-E7773CB8D7E4}">
      <dgm:prSet/>
      <dgm:spPr/>
      <dgm:t>
        <a:bodyPr/>
        <a:lstStyle/>
        <a:p>
          <a:endParaRPr lang="en-US"/>
        </a:p>
      </dgm:t>
    </dgm:pt>
    <dgm:pt modelId="{A91E0F96-1C18-437B-9C4B-9322856730C6}">
      <dgm:prSet phldrT="[Text]"/>
      <dgm:spPr/>
      <dgm:t>
        <a:bodyPr/>
        <a:lstStyle/>
        <a:p>
          <a:r>
            <a:rPr lang="en-US" dirty="0" smtClean="0"/>
            <a:t>$</a:t>
          </a:r>
          <a:endParaRPr lang="en-US" dirty="0"/>
        </a:p>
      </dgm:t>
    </dgm:pt>
    <dgm:pt modelId="{20304EB6-0888-4ED0-AA67-6735E28F224D}" type="parTrans" cxnId="{062FA5F1-8FFD-4058-9079-28D467A790C4}">
      <dgm:prSet/>
      <dgm:spPr/>
      <dgm:t>
        <a:bodyPr/>
        <a:lstStyle/>
        <a:p>
          <a:endParaRPr lang="en-US"/>
        </a:p>
      </dgm:t>
    </dgm:pt>
    <dgm:pt modelId="{7B680492-53F3-4681-A4A6-206E632D9A46}" type="sibTrans" cxnId="{062FA5F1-8FFD-4058-9079-28D467A790C4}">
      <dgm:prSet/>
      <dgm:spPr/>
      <dgm:t>
        <a:bodyPr/>
        <a:lstStyle/>
        <a:p>
          <a:endParaRPr lang="en-US"/>
        </a:p>
      </dgm:t>
    </dgm:pt>
    <dgm:pt modelId="{A29ECEF1-3D47-46AF-B60A-BCD5BC34B9CF}">
      <dgm:prSet phldrT="[Text]"/>
      <dgm:spPr/>
      <dgm:t>
        <a:bodyPr/>
        <a:lstStyle/>
        <a:p>
          <a:r>
            <a:rPr lang="en-US" dirty="0" err="1" smtClean="0"/>
            <a:t>SnapzPro</a:t>
          </a:r>
          <a:endParaRPr lang="en-US" dirty="0"/>
        </a:p>
      </dgm:t>
    </dgm:pt>
    <dgm:pt modelId="{41F10996-6522-4D8B-9702-A5658CF0FAE2}" type="parTrans" cxnId="{724F6F09-7418-4B56-B618-D5F8DBECD986}">
      <dgm:prSet/>
      <dgm:spPr/>
      <dgm:t>
        <a:bodyPr/>
        <a:lstStyle/>
        <a:p>
          <a:endParaRPr lang="en-US"/>
        </a:p>
      </dgm:t>
    </dgm:pt>
    <dgm:pt modelId="{136B8C7F-0C55-427E-AD3D-5D9789570DB2}" type="sibTrans" cxnId="{724F6F09-7418-4B56-B618-D5F8DBECD986}">
      <dgm:prSet/>
      <dgm:spPr/>
      <dgm:t>
        <a:bodyPr/>
        <a:lstStyle/>
        <a:p>
          <a:endParaRPr lang="en-US"/>
        </a:p>
      </dgm:t>
    </dgm:pt>
    <dgm:pt modelId="{FD7A0E3C-6627-4DE9-8E9A-EDC10CF43FB0}">
      <dgm:prSet phldrT="[Text]"/>
      <dgm:spPr/>
      <dgm:t>
        <a:bodyPr/>
        <a:lstStyle/>
        <a:p>
          <a:r>
            <a:rPr lang="en-US" dirty="0" err="1" smtClean="0"/>
            <a:t>StudioCode</a:t>
          </a:r>
          <a:endParaRPr lang="en-US" dirty="0"/>
        </a:p>
      </dgm:t>
    </dgm:pt>
    <dgm:pt modelId="{8B768D88-FCF2-4253-99DD-EEE383F927E9}" type="parTrans" cxnId="{B9196463-AF38-4E47-BBE2-DFE08DA267AB}">
      <dgm:prSet/>
      <dgm:spPr/>
      <dgm:t>
        <a:bodyPr/>
        <a:lstStyle/>
        <a:p>
          <a:endParaRPr lang="en-US"/>
        </a:p>
      </dgm:t>
    </dgm:pt>
    <dgm:pt modelId="{39312E26-3AC4-4AE9-B34C-D0A6C1128D8E}" type="sibTrans" cxnId="{B9196463-AF38-4E47-BBE2-DFE08DA267AB}">
      <dgm:prSet/>
      <dgm:spPr/>
      <dgm:t>
        <a:bodyPr/>
        <a:lstStyle/>
        <a:p>
          <a:endParaRPr lang="en-US"/>
        </a:p>
      </dgm:t>
    </dgm:pt>
    <dgm:pt modelId="{1BDC324C-68EB-4427-911C-42A6145735EE}">
      <dgm:prSet phldrT="[Text]"/>
      <dgm:spPr/>
      <dgm:t>
        <a:bodyPr/>
        <a:lstStyle/>
        <a:p>
          <a:r>
            <a:rPr lang="en-US" dirty="0" smtClean="0"/>
            <a:t>$$</a:t>
          </a:r>
          <a:endParaRPr lang="en-US" dirty="0"/>
        </a:p>
      </dgm:t>
    </dgm:pt>
    <dgm:pt modelId="{AB25922C-417C-434F-9CD2-75B01B23326E}" type="parTrans" cxnId="{741DD280-6028-40DB-A853-2BD5E31D13E3}">
      <dgm:prSet/>
      <dgm:spPr/>
      <dgm:t>
        <a:bodyPr/>
        <a:lstStyle/>
        <a:p>
          <a:endParaRPr lang="en-US"/>
        </a:p>
      </dgm:t>
    </dgm:pt>
    <dgm:pt modelId="{1F80584A-E600-4513-8C99-5A6A9F8BAF0B}" type="sibTrans" cxnId="{741DD280-6028-40DB-A853-2BD5E31D13E3}">
      <dgm:prSet/>
      <dgm:spPr/>
      <dgm:t>
        <a:bodyPr/>
        <a:lstStyle/>
        <a:p>
          <a:endParaRPr lang="en-US"/>
        </a:p>
      </dgm:t>
    </dgm:pt>
    <dgm:pt modelId="{57BE0B83-3902-44CE-81D5-5BCABF4F3DE6}">
      <dgm:prSet phldrT="[Text]"/>
      <dgm:spPr/>
      <dgm:t>
        <a:bodyPr/>
        <a:lstStyle/>
        <a:p>
          <a:r>
            <a:rPr lang="en-US" dirty="0" err="1" smtClean="0"/>
            <a:t>Techsmith</a:t>
          </a:r>
          <a:r>
            <a:rPr lang="en-US" dirty="0" smtClean="0"/>
            <a:t> </a:t>
          </a:r>
          <a:r>
            <a:rPr lang="en-US" dirty="0" err="1" smtClean="0"/>
            <a:t>Morae</a:t>
          </a:r>
          <a:endParaRPr lang="en-US" dirty="0"/>
        </a:p>
      </dgm:t>
    </dgm:pt>
    <dgm:pt modelId="{72EEFC64-F5B3-497B-9138-773FF9184578}" type="parTrans" cxnId="{CB86657E-832A-4EA7-A880-DD506BD07F70}">
      <dgm:prSet/>
      <dgm:spPr/>
      <dgm:t>
        <a:bodyPr/>
        <a:lstStyle/>
        <a:p>
          <a:endParaRPr lang="en-US"/>
        </a:p>
      </dgm:t>
    </dgm:pt>
    <dgm:pt modelId="{32E6524F-82B1-4E28-B51D-47583F350F3B}" type="sibTrans" cxnId="{CB86657E-832A-4EA7-A880-DD506BD07F70}">
      <dgm:prSet/>
      <dgm:spPr/>
      <dgm:t>
        <a:bodyPr/>
        <a:lstStyle/>
        <a:p>
          <a:endParaRPr lang="en-US"/>
        </a:p>
      </dgm:t>
    </dgm:pt>
    <dgm:pt modelId="{505361CD-0F67-452A-90FE-E6E2ACCE3E44}" type="pres">
      <dgm:prSet presAssocID="{FFE99C65-B6EC-4CED-964F-E41079C5A402}" presName="linearFlow" presStyleCnt="0">
        <dgm:presLayoutVars>
          <dgm:dir/>
          <dgm:animLvl val="lvl"/>
          <dgm:resizeHandles val="exact"/>
        </dgm:presLayoutVars>
      </dgm:prSet>
      <dgm:spPr/>
      <dgm:t>
        <a:bodyPr/>
        <a:lstStyle/>
        <a:p>
          <a:endParaRPr lang="en-US"/>
        </a:p>
      </dgm:t>
    </dgm:pt>
    <dgm:pt modelId="{A79C9B8B-090A-4F24-B655-A4CF467C1C59}" type="pres">
      <dgm:prSet presAssocID="{24277874-DDCC-4887-945D-142C0C385C06}" presName="composite" presStyleCnt="0"/>
      <dgm:spPr/>
    </dgm:pt>
    <dgm:pt modelId="{04F16FE8-1A55-44AC-80C0-3DEFE775B51E}" type="pres">
      <dgm:prSet presAssocID="{24277874-DDCC-4887-945D-142C0C385C06}" presName="parentText" presStyleLbl="alignNode1" presStyleIdx="0" presStyleCnt="3">
        <dgm:presLayoutVars>
          <dgm:chMax val="1"/>
          <dgm:bulletEnabled val="1"/>
        </dgm:presLayoutVars>
      </dgm:prSet>
      <dgm:spPr/>
      <dgm:t>
        <a:bodyPr/>
        <a:lstStyle/>
        <a:p>
          <a:endParaRPr lang="en-US"/>
        </a:p>
      </dgm:t>
    </dgm:pt>
    <dgm:pt modelId="{42620D33-79C0-4C71-B29B-34062925F512}" type="pres">
      <dgm:prSet presAssocID="{24277874-DDCC-4887-945D-142C0C385C06}" presName="descendantText" presStyleLbl="alignAcc1" presStyleIdx="0" presStyleCnt="3">
        <dgm:presLayoutVars>
          <dgm:bulletEnabled val="1"/>
        </dgm:presLayoutVars>
      </dgm:prSet>
      <dgm:spPr/>
      <dgm:t>
        <a:bodyPr/>
        <a:lstStyle/>
        <a:p>
          <a:endParaRPr lang="en-US"/>
        </a:p>
      </dgm:t>
    </dgm:pt>
    <dgm:pt modelId="{61FE5821-CCE4-4215-BA55-BC4CC8961B9B}" type="pres">
      <dgm:prSet presAssocID="{4215F92A-0FAC-4EA1-AC12-1861CEABFA6B}" presName="sp" presStyleCnt="0"/>
      <dgm:spPr/>
    </dgm:pt>
    <dgm:pt modelId="{4DA35B9D-2B09-4763-A516-EBB2D6EF3757}" type="pres">
      <dgm:prSet presAssocID="{A91E0F96-1C18-437B-9C4B-9322856730C6}" presName="composite" presStyleCnt="0"/>
      <dgm:spPr/>
    </dgm:pt>
    <dgm:pt modelId="{8ACE7CD4-46C9-4525-9137-3E14ED830288}" type="pres">
      <dgm:prSet presAssocID="{A91E0F96-1C18-437B-9C4B-9322856730C6}" presName="parentText" presStyleLbl="alignNode1" presStyleIdx="1" presStyleCnt="3">
        <dgm:presLayoutVars>
          <dgm:chMax val="1"/>
          <dgm:bulletEnabled val="1"/>
        </dgm:presLayoutVars>
      </dgm:prSet>
      <dgm:spPr/>
      <dgm:t>
        <a:bodyPr/>
        <a:lstStyle/>
        <a:p>
          <a:endParaRPr lang="en-US"/>
        </a:p>
      </dgm:t>
    </dgm:pt>
    <dgm:pt modelId="{4649EBEA-F77C-4527-8970-3EE599C8294A}" type="pres">
      <dgm:prSet presAssocID="{A91E0F96-1C18-437B-9C4B-9322856730C6}" presName="descendantText" presStyleLbl="alignAcc1" presStyleIdx="1" presStyleCnt="3">
        <dgm:presLayoutVars>
          <dgm:bulletEnabled val="1"/>
        </dgm:presLayoutVars>
      </dgm:prSet>
      <dgm:spPr/>
      <dgm:t>
        <a:bodyPr/>
        <a:lstStyle/>
        <a:p>
          <a:endParaRPr lang="en-US"/>
        </a:p>
      </dgm:t>
    </dgm:pt>
    <dgm:pt modelId="{DFD6CD9E-138A-4353-BE43-2D97CCB40DB3}" type="pres">
      <dgm:prSet presAssocID="{7B680492-53F3-4681-A4A6-206E632D9A46}" presName="sp" presStyleCnt="0"/>
      <dgm:spPr/>
    </dgm:pt>
    <dgm:pt modelId="{4AC7FE14-C853-426C-95CA-F8DA20CE797D}" type="pres">
      <dgm:prSet presAssocID="{1BDC324C-68EB-4427-911C-42A6145735EE}" presName="composite" presStyleCnt="0"/>
      <dgm:spPr/>
    </dgm:pt>
    <dgm:pt modelId="{F680BB6B-6B1E-4771-94F7-E87DEE0CD953}" type="pres">
      <dgm:prSet presAssocID="{1BDC324C-68EB-4427-911C-42A6145735EE}" presName="parentText" presStyleLbl="alignNode1" presStyleIdx="2" presStyleCnt="3">
        <dgm:presLayoutVars>
          <dgm:chMax val="1"/>
          <dgm:bulletEnabled val="1"/>
        </dgm:presLayoutVars>
      </dgm:prSet>
      <dgm:spPr/>
      <dgm:t>
        <a:bodyPr/>
        <a:lstStyle/>
        <a:p>
          <a:endParaRPr lang="en-US"/>
        </a:p>
      </dgm:t>
    </dgm:pt>
    <dgm:pt modelId="{D3AD62F1-0498-4B70-8138-8123DA0B5B09}" type="pres">
      <dgm:prSet presAssocID="{1BDC324C-68EB-4427-911C-42A6145735EE}" presName="descendantText" presStyleLbl="alignAcc1" presStyleIdx="2" presStyleCnt="3">
        <dgm:presLayoutVars>
          <dgm:bulletEnabled val="1"/>
        </dgm:presLayoutVars>
      </dgm:prSet>
      <dgm:spPr/>
      <dgm:t>
        <a:bodyPr/>
        <a:lstStyle/>
        <a:p>
          <a:endParaRPr lang="en-US"/>
        </a:p>
      </dgm:t>
    </dgm:pt>
  </dgm:ptLst>
  <dgm:cxnLst>
    <dgm:cxn modelId="{C609486C-24E6-4EA0-B3FD-E7773CB8D7E4}" srcId="{24277874-DDCC-4887-945D-142C0C385C06}" destId="{B966BAF4-44A2-4EC7-B92B-792E100AADAE}" srcOrd="1" destOrd="0" parTransId="{1947E303-052D-40BD-AA3B-A95735F149F7}" sibTransId="{83551EDA-8FEE-4E23-AF32-3BBBC4BAF440}"/>
    <dgm:cxn modelId="{C34002B4-66EF-4749-A78C-5F21FDE8B53A}" srcId="{24277874-DDCC-4887-945D-142C0C385C06}" destId="{3C782B41-246D-45DB-8004-62716E69F269}" srcOrd="0" destOrd="0" parTransId="{2763627D-8905-47BD-983C-B7DF9C10112A}" sibTransId="{C8361A3E-C9CD-40CC-8AE7-1F54BF6755F5}"/>
    <dgm:cxn modelId="{2B837502-9948-4908-8B56-5DF6C65B8A41}" type="presOf" srcId="{24277874-DDCC-4887-945D-142C0C385C06}" destId="{04F16FE8-1A55-44AC-80C0-3DEFE775B51E}" srcOrd="0" destOrd="0" presId="urn:microsoft.com/office/officeart/2005/8/layout/chevron2"/>
    <dgm:cxn modelId="{B9196463-AF38-4E47-BBE2-DFE08DA267AB}" srcId="{A91E0F96-1C18-437B-9C4B-9322856730C6}" destId="{FD7A0E3C-6627-4DE9-8E9A-EDC10CF43FB0}" srcOrd="1" destOrd="0" parTransId="{8B768D88-FCF2-4253-99DD-EEE383F927E9}" sibTransId="{39312E26-3AC4-4AE9-B34C-D0A6C1128D8E}"/>
    <dgm:cxn modelId="{CB86657E-832A-4EA7-A880-DD506BD07F70}" srcId="{1BDC324C-68EB-4427-911C-42A6145735EE}" destId="{57BE0B83-3902-44CE-81D5-5BCABF4F3DE6}" srcOrd="0" destOrd="0" parTransId="{72EEFC64-F5B3-497B-9138-773FF9184578}" sibTransId="{32E6524F-82B1-4E28-B51D-47583F350F3B}"/>
    <dgm:cxn modelId="{062FA5F1-8FFD-4058-9079-28D467A790C4}" srcId="{FFE99C65-B6EC-4CED-964F-E41079C5A402}" destId="{A91E0F96-1C18-437B-9C4B-9322856730C6}" srcOrd="1" destOrd="0" parTransId="{20304EB6-0888-4ED0-AA67-6735E28F224D}" sibTransId="{7B680492-53F3-4681-A4A6-206E632D9A46}"/>
    <dgm:cxn modelId="{741DD280-6028-40DB-A853-2BD5E31D13E3}" srcId="{FFE99C65-B6EC-4CED-964F-E41079C5A402}" destId="{1BDC324C-68EB-4427-911C-42A6145735EE}" srcOrd="2" destOrd="0" parTransId="{AB25922C-417C-434F-9CD2-75B01B23326E}" sibTransId="{1F80584A-E600-4513-8C99-5A6A9F8BAF0B}"/>
    <dgm:cxn modelId="{6DD49954-A398-4AA7-99BD-E30D57BC392A}" type="presOf" srcId="{FFE99C65-B6EC-4CED-964F-E41079C5A402}" destId="{505361CD-0F67-452A-90FE-E6E2ACCE3E44}" srcOrd="0" destOrd="0" presId="urn:microsoft.com/office/officeart/2005/8/layout/chevron2"/>
    <dgm:cxn modelId="{724F6F09-7418-4B56-B618-D5F8DBECD986}" srcId="{A91E0F96-1C18-437B-9C4B-9322856730C6}" destId="{A29ECEF1-3D47-46AF-B60A-BCD5BC34B9CF}" srcOrd="0" destOrd="0" parTransId="{41F10996-6522-4D8B-9702-A5658CF0FAE2}" sibTransId="{136B8C7F-0C55-427E-AD3D-5D9789570DB2}"/>
    <dgm:cxn modelId="{0FD3E5DC-B01F-4112-97BE-A07C4AAF04C6}" type="presOf" srcId="{A91E0F96-1C18-437B-9C4B-9322856730C6}" destId="{8ACE7CD4-46C9-4525-9137-3E14ED830288}" srcOrd="0" destOrd="0" presId="urn:microsoft.com/office/officeart/2005/8/layout/chevron2"/>
    <dgm:cxn modelId="{0290DB20-7BB3-436D-904F-5F31AA66BE6F}" type="presOf" srcId="{FD7A0E3C-6627-4DE9-8E9A-EDC10CF43FB0}" destId="{4649EBEA-F77C-4527-8970-3EE599C8294A}" srcOrd="0" destOrd="1" presId="urn:microsoft.com/office/officeart/2005/8/layout/chevron2"/>
    <dgm:cxn modelId="{B4EB0095-EDAD-44A7-839F-31F778720712}" type="presOf" srcId="{A29ECEF1-3D47-46AF-B60A-BCD5BC34B9CF}" destId="{4649EBEA-F77C-4527-8970-3EE599C8294A}" srcOrd="0" destOrd="0" presId="urn:microsoft.com/office/officeart/2005/8/layout/chevron2"/>
    <dgm:cxn modelId="{0842D4A0-B523-423C-AD39-A5AE8604C7B4}" type="presOf" srcId="{1BDC324C-68EB-4427-911C-42A6145735EE}" destId="{F680BB6B-6B1E-4771-94F7-E87DEE0CD953}" srcOrd="0" destOrd="0" presId="urn:microsoft.com/office/officeart/2005/8/layout/chevron2"/>
    <dgm:cxn modelId="{5586F63A-DCBB-4E3A-A2A7-616998CD209B}" type="presOf" srcId="{3C782B41-246D-45DB-8004-62716E69F269}" destId="{42620D33-79C0-4C71-B29B-34062925F512}" srcOrd="0" destOrd="0" presId="urn:microsoft.com/office/officeart/2005/8/layout/chevron2"/>
    <dgm:cxn modelId="{DA22B80F-531C-47B1-AE12-5C9CD1FDACC2}" type="presOf" srcId="{57BE0B83-3902-44CE-81D5-5BCABF4F3DE6}" destId="{D3AD62F1-0498-4B70-8138-8123DA0B5B09}" srcOrd="0" destOrd="0" presId="urn:microsoft.com/office/officeart/2005/8/layout/chevron2"/>
    <dgm:cxn modelId="{DD993FEF-E9DC-47C7-9858-CCC823789B5B}" type="presOf" srcId="{B966BAF4-44A2-4EC7-B92B-792E100AADAE}" destId="{42620D33-79C0-4C71-B29B-34062925F512}" srcOrd="0" destOrd="1" presId="urn:microsoft.com/office/officeart/2005/8/layout/chevron2"/>
    <dgm:cxn modelId="{54BCC0E0-FA32-4C2D-AC68-A476E4CD32E0}" srcId="{FFE99C65-B6EC-4CED-964F-E41079C5A402}" destId="{24277874-DDCC-4887-945D-142C0C385C06}" srcOrd="0" destOrd="0" parTransId="{A4BEC730-7E3D-47B4-B503-07FF3C176798}" sibTransId="{4215F92A-0FAC-4EA1-AC12-1861CEABFA6B}"/>
    <dgm:cxn modelId="{EAEF33FB-04D8-4DAC-A118-ADAA0CBDC107}" type="presParOf" srcId="{505361CD-0F67-452A-90FE-E6E2ACCE3E44}" destId="{A79C9B8B-090A-4F24-B655-A4CF467C1C59}" srcOrd="0" destOrd="0" presId="urn:microsoft.com/office/officeart/2005/8/layout/chevron2"/>
    <dgm:cxn modelId="{972ACA7F-065C-4018-8BC8-392D7933EDC2}" type="presParOf" srcId="{A79C9B8B-090A-4F24-B655-A4CF467C1C59}" destId="{04F16FE8-1A55-44AC-80C0-3DEFE775B51E}" srcOrd="0" destOrd="0" presId="urn:microsoft.com/office/officeart/2005/8/layout/chevron2"/>
    <dgm:cxn modelId="{51CFF3D9-51FA-4E8E-BB4F-76B5DCC5DA1A}" type="presParOf" srcId="{A79C9B8B-090A-4F24-B655-A4CF467C1C59}" destId="{42620D33-79C0-4C71-B29B-34062925F512}" srcOrd="1" destOrd="0" presId="urn:microsoft.com/office/officeart/2005/8/layout/chevron2"/>
    <dgm:cxn modelId="{BA091ED4-D4E6-41F2-B60C-215FAB46F263}" type="presParOf" srcId="{505361CD-0F67-452A-90FE-E6E2ACCE3E44}" destId="{61FE5821-CCE4-4215-BA55-BC4CC8961B9B}" srcOrd="1" destOrd="0" presId="urn:microsoft.com/office/officeart/2005/8/layout/chevron2"/>
    <dgm:cxn modelId="{53E64306-25C5-4B83-8974-C08A19F34DCC}" type="presParOf" srcId="{505361CD-0F67-452A-90FE-E6E2ACCE3E44}" destId="{4DA35B9D-2B09-4763-A516-EBB2D6EF3757}" srcOrd="2" destOrd="0" presId="urn:microsoft.com/office/officeart/2005/8/layout/chevron2"/>
    <dgm:cxn modelId="{36E5033F-1520-4837-A90C-D266208098EE}" type="presParOf" srcId="{4DA35B9D-2B09-4763-A516-EBB2D6EF3757}" destId="{8ACE7CD4-46C9-4525-9137-3E14ED830288}" srcOrd="0" destOrd="0" presId="urn:microsoft.com/office/officeart/2005/8/layout/chevron2"/>
    <dgm:cxn modelId="{0C37544D-4B0C-457F-B108-990EF73DEC0D}" type="presParOf" srcId="{4DA35B9D-2B09-4763-A516-EBB2D6EF3757}" destId="{4649EBEA-F77C-4527-8970-3EE599C8294A}" srcOrd="1" destOrd="0" presId="urn:microsoft.com/office/officeart/2005/8/layout/chevron2"/>
    <dgm:cxn modelId="{53D1A9CA-4183-43EE-AC1F-C8844A2D934A}" type="presParOf" srcId="{505361CD-0F67-452A-90FE-E6E2ACCE3E44}" destId="{DFD6CD9E-138A-4353-BE43-2D97CCB40DB3}" srcOrd="3" destOrd="0" presId="urn:microsoft.com/office/officeart/2005/8/layout/chevron2"/>
    <dgm:cxn modelId="{67EB84F4-B176-42B7-B3C0-FEA06E334980}" type="presParOf" srcId="{505361CD-0F67-452A-90FE-E6E2ACCE3E44}" destId="{4AC7FE14-C853-426C-95CA-F8DA20CE797D}" srcOrd="4" destOrd="0" presId="urn:microsoft.com/office/officeart/2005/8/layout/chevron2"/>
    <dgm:cxn modelId="{CADAF6D1-3DD4-4033-9987-7B18F1171E07}" type="presParOf" srcId="{4AC7FE14-C853-426C-95CA-F8DA20CE797D}" destId="{F680BB6B-6B1E-4771-94F7-E87DEE0CD953}" srcOrd="0" destOrd="0" presId="urn:microsoft.com/office/officeart/2005/8/layout/chevron2"/>
    <dgm:cxn modelId="{EF28E761-A591-43A9-97A7-0E202CACF5F4}" type="presParOf" srcId="{4AC7FE14-C853-426C-95CA-F8DA20CE797D}" destId="{D3AD62F1-0498-4B70-8138-8123DA0B5B09}"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1CC585-4F6A-4ECC-A707-5D5C9441F13D}">
      <dsp:nvSpPr>
        <dsp:cNvPr id="0" name=""/>
        <dsp:cNvSpPr/>
      </dsp:nvSpPr>
      <dsp:spPr>
        <a:xfrm>
          <a:off x="0" y="121919"/>
          <a:ext cx="4480560" cy="4480560"/>
        </a:xfrm>
        <a:prstGeom prst="pie">
          <a:avLst>
            <a:gd name="adj1" fmla="val 5400000"/>
            <a:gd name="adj2" fmla="val 16200000"/>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5A9F647-7D8F-4CA2-92A0-847309EDB092}">
      <dsp:nvSpPr>
        <dsp:cNvPr id="0" name=""/>
        <dsp:cNvSpPr/>
      </dsp:nvSpPr>
      <dsp:spPr>
        <a:xfrm>
          <a:off x="2240280" y="121919"/>
          <a:ext cx="5227319" cy="448056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How can we figure out what the students are really doing out there?</a:t>
          </a:r>
          <a:endParaRPr lang="en-US" sz="2100" kern="1200" dirty="0"/>
        </a:p>
      </dsp:txBody>
      <dsp:txXfrm>
        <a:off x="2240280" y="121919"/>
        <a:ext cx="5227319" cy="716889"/>
      </dsp:txXfrm>
    </dsp:sp>
    <dsp:sp modelId="{745C6184-D15A-46B0-958D-6D663496B9A0}">
      <dsp:nvSpPr>
        <dsp:cNvPr id="0" name=""/>
        <dsp:cNvSpPr/>
      </dsp:nvSpPr>
      <dsp:spPr>
        <a:xfrm>
          <a:off x="470458" y="838809"/>
          <a:ext cx="3539642" cy="3539642"/>
        </a:xfrm>
        <a:prstGeom prst="pie">
          <a:avLst>
            <a:gd name="adj1" fmla="val 5400000"/>
            <a:gd name="adj2" fmla="val 16200000"/>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1BA367B-0919-4CCD-A7F4-C3A119B3324E}">
      <dsp:nvSpPr>
        <dsp:cNvPr id="0" name=""/>
        <dsp:cNvSpPr/>
      </dsp:nvSpPr>
      <dsp:spPr>
        <a:xfrm>
          <a:off x="2240280" y="838809"/>
          <a:ext cx="5227319" cy="3539642"/>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Are they really as confused as we think they are?</a:t>
          </a:r>
          <a:endParaRPr lang="en-US" sz="2100" kern="1200" dirty="0"/>
        </a:p>
      </dsp:txBody>
      <dsp:txXfrm>
        <a:off x="2240280" y="838809"/>
        <a:ext cx="5227319" cy="716889"/>
      </dsp:txXfrm>
    </dsp:sp>
    <dsp:sp modelId="{0A702964-51CB-419B-AA48-E0F416488EF1}">
      <dsp:nvSpPr>
        <dsp:cNvPr id="0" name=""/>
        <dsp:cNvSpPr/>
      </dsp:nvSpPr>
      <dsp:spPr>
        <a:xfrm>
          <a:off x="940917" y="1555699"/>
          <a:ext cx="2598724" cy="2598724"/>
        </a:xfrm>
        <a:prstGeom prst="pie">
          <a:avLst>
            <a:gd name="adj1" fmla="val 5400000"/>
            <a:gd name="adj2" fmla="val 16200000"/>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9EF71F8-FB3B-4233-BF68-BA31AECB088A}">
      <dsp:nvSpPr>
        <dsp:cNvPr id="0" name=""/>
        <dsp:cNvSpPr/>
      </dsp:nvSpPr>
      <dsp:spPr>
        <a:xfrm>
          <a:off x="2240280" y="1555699"/>
          <a:ext cx="5227319" cy="2598724"/>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Are the databases as clunky and complicated as we think they are?</a:t>
          </a:r>
          <a:endParaRPr lang="en-US" sz="2100" kern="1200" dirty="0"/>
        </a:p>
      </dsp:txBody>
      <dsp:txXfrm>
        <a:off x="2240280" y="1555699"/>
        <a:ext cx="5227319" cy="716889"/>
      </dsp:txXfrm>
    </dsp:sp>
    <dsp:sp modelId="{64648563-6EDF-4541-8BEC-3E971BFE6477}">
      <dsp:nvSpPr>
        <dsp:cNvPr id="0" name=""/>
        <dsp:cNvSpPr/>
      </dsp:nvSpPr>
      <dsp:spPr>
        <a:xfrm>
          <a:off x="1411376" y="2272588"/>
          <a:ext cx="1657807" cy="1657807"/>
        </a:xfrm>
        <a:prstGeom prst="pie">
          <a:avLst>
            <a:gd name="adj1" fmla="val 5400000"/>
            <a:gd name="adj2" fmla="val 16200000"/>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F8B15A9-E3D7-4812-A7A1-802DA64DB988}">
      <dsp:nvSpPr>
        <dsp:cNvPr id="0" name=""/>
        <dsp:cNvSpPr/>
      </dsp:nvSpPr>
      <dsp:spPr>
        <a:xfrm>
          <a:off x="2240280" y="2272588"/>
          <a:ext cx="5227319" cy="1657807"/>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Are they comprehending and retaining anything we are teaching them?</a:t>
          </a:r>
          <a:endParaRPr lang="en-US" sz="2100" kern="1200" dirty="0"/>
        </a:p>
      </dsp:txBody>
      <dsp:txXfrm>
        <a:off x="2240280" y="2272588"/>
        <a:ext cx="5227319" cy="716889"/>
      </dsp:txXfrm>
    </dsp:sp>
    <dsp:sp modelId="{531A7236-4F83-4B72-8E4A-1973F629FC3F}">
      <dsp:nvSpPr>
        <dsp:cNvPr id="0" name=""/>
        <dsp:cNvSpPr/>
      </dsp:nvSpPr>
      <dsp:spPr>
        <a:xfrm>
          <a:off x="1881835" y="2989478"/>
          <a:ext cx="716889" cy="716889"/>
        </a:xfrm>
        <a:prstGeom prst="pie">
          <a:avLst>
            <a:gd name="adj1" fmla="val 5400000"/>
            <a:gd name="adj2" fmla="val 16200000"/>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BDC3065-6080-4385-8845-A2016A6C7612}">
      <dsp:nvSpPr>
        <dsp:cNvPr id="0" name=""/>
        <dsp:cNvSpPr/>
      </dsp:nvSpPr>
      <dsp:spPr>
        <a:xfrm>
          <a:off x="2240280" y="2989478"/>
          <a:ext cx="5227319" cy="716889"/>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How can we observe them without being obvious and without  changing our results?</a:t>
          </a:r>
          <a:endParaRPr lang="en-US" sz="2100" kern="1200" dirty="0"/>
        </a:p>
      </dsp:txBody>
      <dsp:txXfrm>
        <a:off x="2240280" y="2989478"/>
        <a:ext cx="5227319" cy="71688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F16FE8-1A55-44AC-80C0-3DEFE775B51E}">
      <dsp:nvSpPr>
        <dsp:cNvPr id="0" name=""/>
        <dsp:cNvSpPr/>
      </dsp:nvSpPr>
      <dsp:spPr>
        <a:xfrm rot="5400000">
          <a:off x="-199800" y="201609"/>
          <a:ext cx="1332003" cy="932402"/>
        </a:xfrm>
        <a:prstGeom prst="chevron">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Free</a:t>
          </a:r>
          <a:endParaRPr lang="en-US" sz="2800" kern="1200" dirty="0"/>
        </a:p>
      </dsp:txBody>
      <dsp:txXfrm rot="5400000">
        <a:off x="-199800" y="201609"/>
        <a:ext cx="1332003" cy="932402"/>
      </dsp:txXfrm>
    </dsp:sp>
    <dsp:sp modelId="{42620D33-79C0-4C71-B29B-34062925F512}">
      <dsp:nvSpPr>
        <dsp:cNvPr id="0" name=""/>
        <dsp:cNvSpPr/>
      </dsp:nvSpPr>
      <dsp:spPr>
        <a:xfrm rot="5400000">
          <a:off x="3131306" y="-2197094"/>
          <a:ext cx="865802" cy="526361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Jing (Free Copy)</a:t>
          </a:r>
          <a:endParaRPr lang="en-US" sz="2600" kern="1200" dirty="0"/>
        </a:p>
        <a:p>
          <a:pPr marL="228600" lvl="1" indent="-228600" algn="l" defTabSz="1155700">
            <a:lnSpc>
              <a:spcPct val="90000"/>
            </a:lnSpc>
            <a:spcBef>
              <a:spcPct val="0"/>
            </a:spcBef>
            <a:spcAft>
              <a:spcPct val="15000"/>
            </a:spcAft>
            <a:buChar char="••"/>
          </a:pPr>
          <a:r>
            <a:rPr lang="en-US" sz="2600" kern="1200" dirty="0" smtClean="0"/>
            <a:t>Notebook/Pencil</a:t>
          </a:r>
          <a:endParaRPr lang="en-US" sz="2600" kern="1200" dirty="0"/>
        </a:p>
      </dsp:txBody>
      <dsp:txXfrm rot="5400000">
        <a:off x="3131306" y="-2197094"/>
        <a:ext cx="865802" cy="5263610"/>
      </dsp:txXfrm>
    </dsp:sp>
    <dsp:sp modelId="{8ACE7CD4-46C9-4525-9137-3E14ED830288}">
      <dsp:nvSpPr>
        <dsp:cNvPr id="0" name=""/>
        <dsp:cNvSpPr/>
      </dsp:nvSpPr>
      <dsp:spPr>
        <a:xfrm rot="5400000">
          <a:off x="-199800" y="1335611"/>
          <a:ext cx="1332003" cy="932402"/>
        </a:xfrm>
        <a:prstGeom prst="chevron">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a:t>
          </a:r>
          <a:endParaRPr lang="en-US" sz="2800" kern="1200" dirty="0"/>
        </a:p>
      </dsp:txBody>
      <dsp:txXfrm rot="5400000">
        <a:off x="-199800" y="1335611"/>
        <a:ext cx="1332003" cy="932402"/>
      </dsp:txXfrm>
    </dsp:sp>
    <dsp:sp modelId="{4649EBEA-F77C-4527-8970-3EE599C8294A}">
      <dsp:nvSpPr>
        <dsp:cNvPr id="0" name=""/>
        <dsp:cNvSpPr/>
      </dsp:nvSpPr>
      <dsp:spPr>
        <a:xfrm rot="5400000">
          <a:off x="3131306" y="-1063093"/>
          <a:ext cx="865802" cy="526361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err="1" smtClean="0"/>
            <a:t>SnapzPro</a:t>
          </a:r>
          <a:endParaRPr lang="en-US" sz="2600" kern="1200" dirty="0"/>
        </a:p>
        <a:p>
          <a:pPr marL="228600" lvl="1" indent="-228600" algn="l" defTabSz="1155700">
            <a:lnSpc>
              <a:spcPct val="90000"/>
            </a:lnSpc>
            <a:spcBef>
              <a:spcPct val="0"/>
            </a:spcBef>
            <a:spcAft>
              <a:spcPct val="15000"/>
            </a:spcAft>
            <a:buChar char="••"/>
          </a:pPr>
          <a:r>
            <a:rPr lang="en-US" sz="2600" kern="1200" dirty="0" err="1" smtClean="0"/>
            <a:t>StudioCode</a:t>
          </a:r>
          <a:endParaRPr lang="en-US" sz="2600" kern="1200" dirty="0"/>
        </a:p>
      </dsp:txBody>
      <dsp:txXfrm rot="5400000">
        <a:off x="3131306" y="-1063093"/>
        <a:ext cx="865802" cy="5263610"/>
      </dsp:txXfrm>
    </dsp:sp>
    <dsp:sp modelId="{F680BB6B-6B1E-4771-94F7-E87DEE0CD953}">
      <dsp:nvSpPr>
        <dsp:cNvPr id="0" name=""/>
        <dsp:cNvSpPr/>
      </dsp:nvSpPr>
      <dsp:spPr>
        <a:xfrm rot="5400000">
          <a:off x="-199800" y="2469612"/>
          <a:ext cx="1332003" cy="932402"/>
        </a:xfrm>
        <a:prstGeom prst="chevron">
          <a:avLst/>
        </a:prstGeom>
        <a:gradFill rotWithShape="0">
          <a:gsLst>
            <a:gs pos="0">
              <a:schemeClr val="accent1">
                <a:hueOff val="0"/>
                <a:satOff val="0"/>
                <a:lumOff val="0"/>
                <a:alphaOff val="0"/>
                <a:tint val="50000"/>
                <a:shade val="95000"/>
                <a:satMod val="300000"/>
              </a:schemeClr>
            </a:gs>
            <a:gs pos="12000">
              <a:schemeClr val="accent1">
                <a:hueOff val="0"/>
                <a:satOff val="0"/>
                <a:lumOff val="0"/>
                <a:alphaOff val="0"/>
                <a:tint val="50000"/>
                <a:shade val="90000"/>
                <a:satMod val="250000"/>
              </a:schemeClr>
            </a:gs>
            <a:gs pos="100000">
              <a:schemeClr val="accent1">
                <a:hueOff val="0"/>
                <a:satOff val="0"/>
                <a:lumOff val="0"/>
                <a:alphaOff val="0"/>
                <a:tint val="85000"/>
                <a:shade val="75000"/>
                <a:satMod val="1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a:t>
          </a:r>
          <a:endParaRPr lang="en-US" sz="2800" kern="1200" dirty="0"/>
        </a:p>
      </dsp:txBody>
      <dsp:txXfrm rot="5400000">
        <a:off x="-199800" y="2469612"/>
        <a:ext cx="1332003" cy="932402"/>
      </dsp:txXfrm>
    </dsp:sp>
    <dsp:sp modelId="{D3AD62F1-0498-4B70-8138-8123DA0B5B09}">
      <dsp:nvSpPr>
        <dsp:cNvPr id="0" name=""/>
        <dsp:cNvSpPr/>
      </dsp:nvSpPr>
      <dsp:spPr>
        <a:xfrm rot="5400000">
          <a:off x="3131306" y="70907"/>
          <a:ext cx="865802" cy="526361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err="1" smtClean="0"/>
            <a:t>Techsmith</a:t>
          </a:r>
          <a:r>
            <a:rPr lang="en-US" sz="2600" kern="1200" dirty="0" smtClean="0"/>
            <a:t> </a:t>
          </a:r>
          <a:r>
            <a:rPr lang="en-US" sz="2600" kern="1200" dirty="0" err="1" smtClean="0"/>
            <a:t>Morae</a:t>
          </a:r>
          <a:endParaRPr lang="en-US" sz="2600" kern="1200" dirty="0"/>
        </a:p>
      </dsp:txBody>
      <dsp:txXfrm rot="5400000">
        <a:off x="3131306" y="70907"/>
        <a:ext cx="865802" cy="526361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8FCF668-364D-4F6C-831D-CE7A2C28A93F}" type="datetimeFigureOut">
              <a:rPr lang="en-US" smtClean="0"/>
              <a:pPr/>
              <a:t>10/12/2011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F34C290E-8F61-46B3-B6D1-44B56330EFCD}" type="slidenum">
              <a:rPr lang="en-US" smtClean="0"/>
              <a:pPr/>
              <a:t>‹#›</a:t>
            </a:fld>
            <a:endParaRPr lang="en-US"/>
          </a:p>
        </p:txBody>
      </p:sp>
    </p:spTree>
    <p:extLst>
      <p:ext uri="{BB962C8B-B14F-4D97-AF65-F5344CB8AC3E}">
        <p14:creationId xmlns:p14="http://schemas.microsoft.com/office/powerpoint/2010/main" xmlns="" val="2707382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820F0FF-C0AD-4C30-90B5-A7A9072E87F2}" type="datetimeFigureOut">
              <a:rPr lang="en-US" smtClean="0"/>
              <a:pPr/>
              <a:t>10/12/2011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1D6A8C5-565E-4511-8F34-C6FA55784ADD}" type="slidenum">
              <a:rPr lang="en-US" smtClean="0"/>
              <a:pPr/>
              <a:t>‹#›</a:t>
            </a:fld>
            <a:endParaRPr lang="en-US"/>
          </a:p>
        </p:txBody>
      </p:sp>
    </p:spTree>
    <p:extLst>
      <p:ext uri="{BB962C8B-B14F-4D97-AF65-F5344CB8AC3E}">
        <p14:creationId xmlns:p14="http://schemas.microsoft.com/office/powerpoint/2010/main" xmlns="" val="899686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1</a:t>
            </a:fld>
            <a:endParaRPr lang="en-US"/>
          </a:p>
        </p:txBody>
      </p:sp>
    </p:spTree>
    <p:extLst>
      <p:ext uri="{BB962C8B-B14F-4D97-AF65-F5344CB8AC3E}">
        <p14:creationId xmlns:p14="http://schemas.microsoft.com/office/powerpoint/2010/main" xmlns="" val="858346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MAE slide</a:t>
            </a:r>
          </a:p>
          <a:p>
            <a:r>
              <a:rPr lang="en-US" dirty="0" smtClean="0"/>
              <a:t>This idea underlies all of our research.  </a:t>
            </a:r>
          </a:p>
          <a:p>
            <a:r>
              <a:rPr lang="en-US" dirty="0" smtClean="0"/>
              <a:t>We have to work hard to convince students to use our resources because they're not easy to use like Google.  </a:t>
            </a:r>
          </a:p>
          <a:p>
            <a:r>
              <a:rPr lang="en-US" dirty="0" smtClean="0"/>
              <a:t>From interactions with students at the reference desk, we</a:t>
            </a:r>
            <a:r>
              <a:rPr lang="en-US" baseline="0" dirty="0" smtClean="0"/>
              <a:t> suspect that students aren't using our resources, or aren't using them correctly, and it's hard to blame them</a:t>
            </a:r>
          </a:p>
          <a:p>
            <a:r>
              <a:rPr lang="en-US" baseline="0" dirty="0" smtClean="0"/>
              <a:t>How could we find out if our suspicions were correct?</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BBI: We make attempts to teach</a:t>
            </a:r>
            <a:r>
              <a:rPr lang="en-US" baseline="0" dirty="0" smtClean="0"/>
              <a:t> students how to use library resources, but disconnect between the classroom and what we see at the desk, or what those who aren’t coming to the desk are doing.</a:t>
            </a:r>
          </a:p>
          <a:p>
            <a:r>
              <a:rPr lang="en-US" baseline="0" dirty="0" smtClean="0"/>
              <a:t>Examples:</a:t>
            </a:r>
          </a:p>
          <a:p>
            <a:r>
              <a:rPr lang="en-US" baseline="0" dirty="0" smtClean="0"/>
              <a:t>(1.) If a student appears to pass over perfectly good articles that are only available through SFX for others with obvious links to full-text…</a:t>
            </a:r>
          </a:p>
          <a:p>
            <a:pPr marL="174708" indent="-174708">
              <a:buFont typeface="Arial" pitchFamily="34" charset="0"/>
              <a:buChar char="•"/>
            </a:pPr>
            <a:r>
              <a:rPr lang="en-US" baseline="0" dirty="0" smtClean="0"/>
              <a:t>Do they just think the articles lack potential?</a:t>
            </a:r>
          </a:p>
          <a:p>
            <a:pPr marL="174708" indent="-174708">
              <a:buFont typeface="Arial" pitchFamily="34" charset="0"/>
              <a:buChar char="•"/>
            </a:pPr>
            <a:r>
              <a:rPr lang="en-US" baseline="0" dirty="0" smtClean="0"/>
              <a:t>Do they think the full-text of the article is unavailable? </a:t>
            </a:r>
          </a:p>
          <a:p>
            <a:pPr marL="174708" indent="-174708">
              <a:buFont typeface="Arial" pitchFamily="34" charset="0"/>
              <a:buChar char="•"/>
            </a:pPr>
            <a:r>
              <a:rPr lang="en-US" baseline="0" dirty="0" smtClean="0"/>
              <a:t>Are they unaware of SFX and it’s potential? </a:t>
            </a:r>
          </a:p>
          <a:p>
            <a:pPr marL="174708" indent="-174708">
              <a:buFont typeface="Arial" pitchFamily="34" charset="0"/>
              <a:buChar char="•"/>
            </a:pPr>
            <a:r>
              <a:rPr lang="en-US" baseline="0" dirty="0" smtClean="0"/>
              <a:t>Have they ever received instruction on using SFX? </a:t>
            </a:r>
          </a:p>
          <a:p>
            <a:pPr marL="174708" indent="-174708">
              <a:buFont typeface="Arial" pitchFamily="34" charset="0"/>
              <a:buChar char="•"/>
            </a:pPr>
            <a:r>
              <a:rPr lang="en-US" baseline="0" dirty="0" smtClean="0"/>
              <a:t>If they are aware of SFX, are they just unwilling to make one or two more mouse clicks to obtain the article?</a:t>
            </a:r>
          </a:p>
          <a:p>
            <a:pPr marL="174708" indent="-174708">
              <a:buFont typeface="Arial" pitchFamily="34" charset="0"/>
              <a:buChar char="•"/>
            </a:pPr>
            <a:endParaRPr lang="en-US" baseline="0" dirty="0" smtClean="0"/>
          </a:p>
          <a:p>
            <a:r>
              <a:rPr lang="en-US" baseline="0" dirty="0" smtClean="0"/>
              <a:t>(2.)If you find a pile of printed abstracts abandoned next to the printer…</a:t>
            </a:r>
          </a:p>
          <a:p>
            <a:pPr marL="174708" indent="-174708">
              <a:buFont typeface="Arial" pitchFamily="34" charset="0"/>
              <a:buChar char="•"/>
            </a:pPr>
            <a:r>
              <a:rPr lang="en-US" baseline="0" dirty="0" smtClean="0"/>
              <a:t>Did the instructor request abstracts and the student printed them but forgot to pick them up?</a:t>
            </a:r>
          </a:p>
          <a:p>
            <a:pPr marL="174708" indent="-174708">
              <a:buFont typeface="Arial" pitchFamily="34" charset="0"/>
              <a:buChar char="•"/>
            </a:pPr>
            <a:r>
              <a:rPr lang="en-US" baseline="0" dirty="0" smtClean="0"/>
              <a:t>Did the student think they were printing the full-text of the article and abandoned the abstracts in disappointment?</a:t>
            </a:r>
          </a:p>
          <a:p>
            <a:endParaRPr lang="en-US" baseline="0" dirty="0" smtClean="0"/>
          </a:p>
        </p:txBody>
      </p:sp>
      <p:sp>
        <p:nvSpPr>
          <p:cNvPr id="4" name="Slide Number Placeholder 3"/>
          <p:cNvSpPr>
            <a:spLocks noGrp="1"/>
          </p:cNvSpPr>
          <p:nvPr>
            <p:ph type="sldNum" sz="quarter" idx="10"/>
          </p:nvPr>
        </p:nvSpPr>
        <p:spPr/>
        <p:txBody>
          <a:bodyPr/>
          <a:lstStyle/>
          <a:p>
            <a:fld id="{81D6A8C5-565E-4511-8F34-C6FA55784ADD}" type="slidenum">
              <a:rPr lang="en-US" smtClean="0"/>
              <a:pPr/>
              <a:t>3</a:t>
            </a:fld>
            <a:endParaRPr lang="en-US"/>
          </a:p>
        </p:txBody>
      </p:sp>
    </p:spTree>
    <p:extLst>
      <p:ext uri="{BB962C8B-B14F-4D97-AF65-F5344CB8AC3E}">
        <p14:creationId xmlns:p14="http://schemas.microsoft.com/office/powerpoint/2010/main" xmlns="" val="3248328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MAE slide</a:t>
            </a:r>
          </a:p>
          <a:p>
            <a:r>
              <a:rPr lang="en-US" dirty="0" smtClean="0"/>
              <a:t>These are huge questions and could take us years to research.  We decided to focus on the first and last questions, and hoped that we'd get some insight into the middle ones.</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4</a:t>
            </a:fld>
            <a:endParaRPr lang="en-US"/>
          </a:p>
        </p:txBody>
      </p:sp>
    </p:spTree>
    <p:extLst>
      <p:ext uri="{BB962C8B-B14F-4D97-AF65-F5344CB8AC3E}">
        <p14:creationId xmlns:p14="http://schemas.microsoft.com/office/powerpoint/2010/main" xmlns="" val="33908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BBI. [talk about your "aha" moment at </a:t>
            </a:r>
            <a:r>
              <a:rPr lang="en-US" dirty="0" err="1" smtClean="0"/>
              <a:t>Studiocode</a:t>
            </a:r>
            <a:r>
              <a:rPr lang="en-US" dirty="0" smtClean="0"/>
              <a:t> seminar] Screen</a:t>
            </a:r>
            <a:r>
              <a:rPr lang="en-US" baseline="0" dirty="0" smtClean="0"/>
              <a:t> Capture Technology allows you to be a fly on the wall and answer the question “How are they searching these databases?”</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5</a:t>
            </a:fld>
            <a:endParaRPr lang="en-US"/>
          </a:p>
        </p:txBody>
      </p:sp>
    </p:spTree>
    <p:extLst>
      <p:ext uri="{BB962C8B-B14F-4D97-AF65-F5344CB8AC3E}">
        <p14:creationId xmlns:p14="http://schemas.microsoft.com/office/powerpoint/2010/main" xmlns="" val="1750930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BBI slide</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MAE slide.  Had the</a:t>
            </a:r>
            <a:r>
              <a:rPr lang="en-US" baseline="0" dirty="0" smtClean="0"/>
              <a:t> technology, now had to focus our research.  Picked something that's a persistent problem, chronic questions at the reference desk.  The databases are not as easy to use as we'd like them to be. Often the best sources of information.</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MAE slide</a:t>
            </a:r>
          </a:p>
          <a:p>
            <a:r>
              <a:rPr lang="en-US" dirty="0" smtClean="0"/>
              <a:t>Project</a:t>
            </a:r>
            <a:r>
              <a:rPr lang="en-US" baseline="0" dirty="0" smtClean="0"/>
              <a:t> 1: </a:t>
            </a:r>
          </a:p>
          <a:p>
            <a:pPr>
              <a:buFont typeface="Arial" pitchFamily="34" charset="0"/>
              <a:buChar char="•"/>
            </a:pPr>
            <a:r>
              <a:rPr lang="en-US" baseline="0" dirty="0" smtClean="0"/>
              <a:t>wanted to start with a contained group, </a:t>
            </a:r>
          </a:p>
          <a:p>
            <a:pPr>
              <a:buFont typeface="Arial" pitchFamily="34" charset="0"/>
              <a:buChar char="•"/>
            </a:pPr>
            <a:r>
              <a:rPr lang="en-US" baseline="0" dirty="0" smtClean="0"/>
              <a:t>wanted to know that all students had had instruction &amp; been exposed to database searching &amp; </a:t>
            </a:r>
            <a:r>
              <a:rPr lang="en-US" baseline="0" dirty="0" err="1" smtClean="0"/>
              <a:t>sfx</a:t>
            </a:r>
            <a:r>
              <a:rPr lang="en-US" baseline="0" dirty="0" smtClean="0"/>
              <a:t>, decrease variation</a:t>
            </a:r>
          </a:p>
          <a:p>
            <a:pPr>
              <a:buFont typeface="Arial" pitchFamily="34" charset="0"/>
              <a:buChar char="•"/>
            </a:pPr>
            <a:r>
              <a:rPr lang="en-US" baseline="0" dirty="0" smtClean="0"/>
              <a:t>Waited to recruit so that instruction wasn't fresh in mind, wanted native searching behavior</a:t>
            </a:r>
          </a:p>
          <a:p>
            <a:pPr>
              <a:buFont typeface="Arial" pitchFamily="34" charset="0"/>
              <a:buChar char="•"/>
            </a:pPr>
            <a:r>
              <a:rPr lang="en-US" baseline="0" dirty="0" smtClean="0"/>
              <a:t>Canned search so that would be working with same results, didn't want them to deal with typos, variety of terms, time it would take to enter search, etc.</a:t>
            </a:r>
          </a:p>
          <a:p>
            <a:pPr>
              <a:buFont typeface="Arial" pitchFamily="34" charset="0"/>
              <a:buChar char="•"/>
            </a:pPr>
            <a:r>
              <a:rPr lang="en-US" baseline="0" dirty="0" smtClean="0"/>
              <a:t>Select and print so that we could tell if they were finding full-text or abstract, printing as indication of choice</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8</a:t>
            </a:fld>
            <a:endParaRPr lang="en-US"/>
          </a:p>
        </p:txBody>
      </p:sp>
    </p:spTree>
    <p:extLst>
      <p:ext uri="{BB962C8B-B14F-4D97-AF65-F5344CB8AC3E}">
        <p14:creationId xmlns:p14="http://schemas.microsoft.com/office/powerpoint/2010/main" xmlns="" val="141872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MAE slide: Student</a:t>
            </a:r>
            <a:r>
              <a:rPr lang="en-US" baseline="0" dirty="0" smtClean="0"/>
              <a:t>s will pause on many articles before actually selecting one.  Printing shows their ultimate choice.</a:t>
            </a:r>
          </a:p>
          <a:p>
            <a:r>
              <a:rPr lang="en-US" baseline="0" dirty="0" smtClean="0"/>
              <a:t>We did not want to waste paper on articles that wouldn’t be read and didn’t want students wasting time waiting for it to print out.  In both cases they were verbally instructed that the printer was outside of the room and they could move on to the next article as soon as they pressed PRINT.</a:t>
            </a:r>
            <a:endParaRPr lang="en-US" dirty="0" smtClean="0"/>
          </a:p>
          <a:p>
            <a:endParaRPr lang="en-US" dirty="0" smtClean="0"/>
          </a:p>
          <a:p>
            <a:endParaRPr lang="en-US" dirty="0" smtClean="0"/>
          </a:p>
          <a:p>
            <a:endParaRPr lang="en-US" dirty="0" smtClean="0"/>
          </a:p>
          <a:p>
            <a:endParaRPr lang="en-US" dirty="0" smtClean="0"/>
          </a:p>
          <a:p>
            <a:r>
              <a:rPr lang="en-US" dirty="0" smtClean="0"/>
              <a:t>IT people love it when you call and ask them</a:t>
            </a:r>
            <a:r>
              <a:rPr lang="en-US" baseline="0" dirty="0" smtClean="0"/>
              <a:t> if they can set the computer up to a printer that doesn’t print.</a:t>
            </a:r>
          </a:p>
          <a:p>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D6A8C5-565E-4511-8F34-C6FA55784ADD}" type="slidenum">
              <a:rPr lang="en-US" smtClean="0"/>
              <a:pPr/>
              <a:t>10</a:t>
            </a:fld>
            <a:endParaRPr lang="en-US"/>
          </a:p>
        </p:txBody>
      </p:sp>
    </p:spTree>
    <p:extLst>
      <p:ext uri="{BB962C8B-B14F-4D97-AF65-F5344CB8AC3E}">
        <p14:creationId xmlns:p14="http://schemas.microsoft.com/office/powerpoint/2010/main" xmlns="" val="3925522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BBI slide</a:t>
            </a:r>
          </a:p>
          <a:p>
            <a:endParaRPr lang="en-US" dirty="0" smtClean="0"/>
          </a:p>
          <a:p>
            <a:pPr defTabSz="931774">
              <a:defRPr/>
            </a:pPr>
            <a:r>
              <a:rPr lang="en-US" dirty="0" smtClean="0"/>
              <a:t/>
            </a:r>
            <a:br>
              <a:rPr lang="en-US" dirty="0" smtClean="0"/>
            </a:br>
            <a:r>
              <a:rPr lang="en-US" dirty="0" smtClean="0"/>
              <a:t>One study can lead into another…Study 2 Focused solely on students locating the full text in 5 databases.  Used many of the same articles/databases that confused the first research subjects.</a:t>
            </a:r>
          </a:p>
          <a:p>
            <a:endParaRPr lang="en-US" dirty="0" smtClean="0"/>
          </a:p>
        </p:txBody>
      </p:sp>
      <p:sp>
        <p:nvSpPr>
          <p:cNvPr id="4" name="Slide Number Placeholder 3"/>
          <p:cNvSpPr>
            <a:spLocks noGrp="1"/>
          </p:cNvSpPr>
          <p:nvPr>
            <p:ph type="sldNum" sz="quarter" idx="10"/>
          </p:nvPr>
        </p:nvSpPr>
        <p:spPr/>
        <p:txBody>
          <a:bodyPr/>
          <a:lstStyle/>
          <a:p>
            <a:fld id="{81D6A8C5-565E-4511-8F34-C6FA55784ADD}" type="slidenum">
              <a:rPr lang="en-US" smtClean="0"/>
              <a:pPr/>
              <a:t>11</a:t>
            </a:fld>
            <a:endParaRPr lang="en-US"/>
          </a:p>
        </p:txBody>
      </p:sp>
    </p:spTree>
    <p:extLst>
      <p:ext uri="{BB962C8B-B14F-4D97-AF65-F5344CB8AC3E}">
        <p14:creationId xmlns:p14="http://schemas.microsoft.com/office/powerpoint/2010/main" xmlns="" val="141872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D6A8C5-565E-4511-8F34-C6FA55784ADD}" type="slidenum">
              <a:rPr lang="en-US" smtClean="0"/>
              <a:pPr/>
              <a:t>12</a:t>
            </a:fld>
            <a:endParaRPr lang="en-US"/>
          </a:p>
        </p:txBody>
      </p:sp>
    </p:spTree>
    <p:extLst>
      <p:ext uri="{BB962C8B-B14F-4D97-AF65-F5344CB8AC3E}">
        <p14:creationId xmlns:p14="http://schemas.microsoft.com/office/powerpoint/2010/main" xmlns="" val="36849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BBI and MAE slide</a:t>
            </a:r>
            <a:br>
              <a:rPr lang="en-US" dirty="0" smtClean="0"/>
            </a:br>
            <a:endParaRPr lang="en-US" dirty="0" smtClean="0"/>
          </a:p>
          <a:p>
            <a:r>
              <a:rPr lang="en-US" dirty="0" smtClean="0"/>
              <a:t>Common Problems for students Using databases </a:t>
            </a:r>
          </a:p>
          <a:p>
            <a:endParaRPr lang="en-US" dirty="0" smtClean="0"/>
          </a:p>
          <a:p>
            <a:r>
              <a:rPr lang="en-US" dirty="0" smtClean="0"/>
              <a:t>Expectation that the entire article would be included on the main page</a:t>
            </a:r>
          </a:p>
          <a:p>
            <a:r>
              <a:rPr lang="en-US" dirty="0" smtClean="0"/>
              <a:t>Unfamiliar with terms </a:t>
            </a:r>
            <a:r>
              <a:rPr lang="en-US" b="1" dirty="0" smtClean="0"/>
              <a:t>abstract</a:t>
            </a:r>
            <a:r>
              <a:rPr lang="en-US" dirty="0" smtClean="0"/>
              <a:t>, </a:t>
            </a:r>
            <a:r>
              <a:rPr lang="en-US" b="1" dirty="0" smtClean="0"/>
              <a:t>full text</a:t>
            </a:r>
            <a:r>
              <a:rPr lang="en-US" dirty="0" smtClean="0"/>
              <a:t> and </a:t>
            </a:r>
            <a:r>
              <a:rPr lang="en-US" b="1" dirty="0" err="1" smtClean="0"/>
              <a:t>pdf</a:t>
            </a:r>
            <a:endParaRPr lang="en-US" b="1" dirty="0" smtClean="0"/>
          </a:p>
          <a:p>
            <a:r>
              <a:rPr lang="en-US" dirty="0" smtClean="0"/>
              <a:t>Full text links in small fonts, often same color of text</a:t>
            </a:r>
          </a:p>
          <a:p>
            <a:r>
              <a:rPr lang="en-US" dirty="0" smtClean="0"/>
              <a:t>Location – mostly right-hand frame</a:t>
            </a:r>
          </a:p>
          <a:p>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13</a:t>
            </a:fld>
            <a:endParaRPr lang="en-US"/>
          </a:p>
        </p:txBody>
      </p:sp>
    </p:spTree>
    <p:extLst>
      <p:ext uri="{BB962C8B-B14F-4D97-AF65-F5344CB8AC3E}">
        <p14:creationId xmlns:p14="http://schemas.microsoft.com/office/powerpoint/2010/main" xmlns="" val="141872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Both of us </a:t>
            </a:r>
            <a:r>
              <a:rPr lang="en-US" dirty="0" smtClean="0">
                <a:sym typeface="Wingdings" pitchFamily="2" charset="2"/>
              </a:rPr>
              <a:t></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of us</a:t>
            </a:r>
          </a:p>
          <a:p>
            <a:r>
              <a:rPr lang="en-US" dirty="0" smtClean="0"/>
              <a:t>Keep instructions simple:</a:t>
            </a:r>
            <a:endParaRPr lang="en-US" baseline="0" dirty="0" smtClean="0"/>
          </a:p>
          <a:p>
            <a:pPr lvl="2"/>
            <a:r>
              <a:rPr lang="en-US" dirty="0"/>
              <a:t>On the computer screen is a list of scholarly journal articles from a </a:t>
            </a:r>
            <a:r>
              <a:rPr lang="en-US" dirty="0" err="1"/>
              <a:t>ProQuest</a:t>
            </a:r>
            <a:r>
              <a:rPr lang="en-US" dirty="0"/>
              <a:t> search on “video games” AND “boys”.  Please examine the list and identify 5 articles that would most help you write a research paper on video games and violence in boys.  Print a copy of each article in its entirety.</a:t>
            </a:r>
          </a:p>
          <a:p>
            <a:pPr lvl="2"/>
            <a:endParaRPr lang="en-US" dirty="0"/>
          </a:p>
          <a:p>
            <a:pPr marL="931774" lvl="2" defTabSz="931774">
              <a:defRPr/>
            </a:pPr>
            <a:r>
              <a:rPr lang="en-US" dirty="0" smtClean="0"/>
              <a:t>Please double click on this web page </a:t>
            </a:r>
            <a:r>
              <a:rPr lang="en-US" i="1" u="sng" dirty="0" smtClean="0"/>
              <a:t>URL</a:t>
            </a:r>
            <a:r>
              <a:rPr lang="en-US" dirty="0" smtClean="0"/>
              <a:t> and print the entire article of </a:t>
            </a:r>
            <a:r>
              <a:rPr lang="en-US" b="1" i="1" dirty="0" smtClean="0"/>
              <a:t>Title</a:t>
            </a:r>
            <a:r>
              <a:rPr lang="en-US" dirty="0" smtClean="0"/>
              <a:t>.  Click the End Task button when you have finished.</a:t>
            </a:r>
            <a:endParaRPr lang="en-US" i="1" u="sng" dirty="0" smtClean="0"/>
          </a:p>
          <a:p>
            <a:pPr lvl="2"/>
            <a:endParaRPr lang="en-US" baseline="0" dirty="0" smtClean="0"/>
          </a:p>
          <a:p>
            <a:r>
              <a:rPr lang="en-US" baseline="0" dirty="0" smtClean="0"/>
              <a:t>Screen capture is fun: </a:t>
            </a:r>
          </a:p>
          <a:p>
            <a:r>
              <a:rPr lang="en-US" baseline="0" dirty="0" smtClean="0"/>
              <a:t>voyeurism</a:t>
            </a:r>
          </a:p>
          <a:p>
            <a:r>
              <a:rPr lang="en-US" baseline="0" dirty="0" smtClean="0"/>
              <a:t>end up rooting for students</a:t>
            </a:r>
          </a:p>
          <a:p>
            <a:r>
              <a:rPr lang="en-US" baseline="0" dirty="0" smtClean="0"/>
              <a:t>Frustrated mouse circles – the mouse drop</a:t>
            </a:r>
          </a:p>
          <a:p>
            <a:endParaRPr lang="en-US" baseline="0" dirty="0" smtClean="0"/>
          </a:p>
          <a:p>
            <a:r>
              <a:rPr lang="en-US" baseline="0" dirty="0" smtClean="0"/>
              <a:t>You will see links you never realized were on the web page</a:t>
            </a:r>
          </a:p>
          <a:p>
            <a:endParaRPr lang="en-US" baseline="0" dirty="0" smtClean="0"/>
          </a:p>
          <a:p>
            <a:r>
              <a:rPr lang="en-US" baseline="0" dirty="0" smtClean="0"/>
              <a:t>Printing options – many ways to print off of the same page, highlighting and printing  “selection only”</a:t>
            </a:r>
          </a:p>
          <a:p>
            <a:pPr defTabSz="931774">
              <a:defRPr/>
            </a:pPr>
            <a:r>
              <a:rPr lang="en-US" baseline="0" dirty="0" smtClean="0"/>
              <a:t>Marked distinctions between printing the abstract immediately and scrolling down the page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1D6A8C5-565E-4511-8F34-C6FA55784ADD}" type="slidenum">
              <a:rPr lang="en-US" smtClean="0"/>
              <a:pPr/>
              <a:t>15</a:t>
            </a:fld>
            <a:endParaRPr lang="en-US"/>
          </a:p>
        </p:txBody>
      </p:sp>
    </p:spTree>
    <p:extLst>
      <p:ext uri="{BB962C8B-B14F-4D97-AF65-F5344CB8AC3E}">
        <p14:creationId xmlns:p14="http://schemas.microsoft.com/office/powerpoint/2010/main" xmlns="" val="141872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of us</a:t>
            </a:r>
            <a:endParaRPr lang="en-US" dirty="0"/>
          </a:p>
        </p:txBody>
      </p:sp>
      <p:sp>
        <p:nvSpPr>
          <p:cNvPr id="4" name="Slide Number Placeholder 3"/>
          <p:cNvSpPr>
            <a:spLocks noGrp="1"/>
          </p:cNvSpPr>
          <p:nvPr>
            <p:ph type="sldNum" sz="quarter" idx="10"/>
          </p:nvPr>
        </p:nvSpPr>
        <p:spPr/>
        <p:txBody>
          <a:bodyPr/>
          <a:lstStyle/>
          <a:p>
            <a:fld id="{81D6A8C5-565E-4511-8F34-C6FA55784ADD}" type="slidenum">
              <a:rPr lang="en-US" smtClean="0"/>
              <a:pPr/>
              <a:t>16</a:t>
            </a:fld>
            <a:endParaRPr lang="en-US"/>
          </a:p>
        </p:txBody>
      </p:sp>
    </p:spTree>
    <p:extLst>
      <p:ext uri="{BB962C8B-B14F-4D97-AF65-F5344CB8AC3E}">
        <p14:creationId xmlns:p14="http://schemas.microsoft.com/office/powerpoint/2010/main" xmlns="" val="141872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D6A8C5-565E-4511-8F34-C6FA55784ADD}" type="slidenum">
              <a:rPr lang="en-US" smtClean="0"/>
              <a:pPr/>
              <a:t>17</a:t>
            </a:fld>
            <a:endParaRPr lang="en-US"/>
          </a:p>
        </p:txBody>
      </p:sp>
    </p:spTree>
    <p:extLst>
      <p:ext uri="{BB962C8B-B14F-4D97-AF65-F5344CB8AC3E}">
        <p14:creationId xmlns:p14="http://schemas.microsoft.com/office/powerpoint/2010/main" xmlns="" val="13089037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4B1D155B-AF41-4860-86A9-EE8CB4FA814C}" type="datetimeFigureOut">
              <a:rPr lang="en-US" smtClean="0"/>
              <a:pPr/>
              <a:t>10/12/2011</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CAC849D-FEA2-441F-A249-7D3E015CA2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849D-FEA2-441F-A249-7D3E015CA2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849D-FEA2-441F-A249-7D3E015CA2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C849D-FEA2-441F-A249-7D3E015CA293}"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AC849D-FEA2-441F-A249-7D3E015CA293}"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AC849D-FEA2-441F-A249-7D3E015CA2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AC849D-FEA2-441F-A249-7D3E015CA2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4B1D155B-AF41-4860-86A9-EE8CB4FA814C}" type="datetimeFigureOut">
              <a:rPr lang="en-US" smtClean="0"/>
              <a:pPr/>
              <a:t>10/12/2011</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0CAC849D-FEA2-441F-A249-7D3E015CA2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4B1D155B-AF41-4860-86A9-EE8CB4FA814C}" type="datetimeFigureOut">
              <a:rPr lang="en-US" smtClean="0"/>
              <a:pPr/>
              <a:t>10/12/2011</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0CAC849D-FEA2-441F-A249-7D3E015CA2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849D-FEA2-441F-A249-7D3E015CA2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1D155B-AF41-4860-86A9-EE8CB4FA814C}" type="datetimeFigureOut">
              <a:rPr lang="en-US" smtClean="0"/>
              <a:pPr/>
              <a:t>10/12/2011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849D-FEA2-441F-A249-7D3E015CA2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4B1D155B-AF41-4860-86A9-EE8CB4FA814C}" type="datetimeFigureOut">
              <a:rPr lang="en-US" smtClean="0"/>
              <a:pPr/>
              <a:t>10/12/2011</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CAC849D-FEA2-441F-A249-7D3E015CA2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295400"/>
            <a:ext cx="6553200" cy="2362200"/>
          </a:xfrm>
        </p:spPr>
        <p:txBody>
          <a:bodyPr>
            <a:noAutofit/>
          </a:bodyPr>
          <a:lstStyle/>
          <a:p>
            <a:r>
              <a:rPr lang="en-US" sz="3200" dirty="0" smtClean="0"/>
              <a:t/>
            </a:r>
            <a:br>
              <a:rPr lang="en-US" sz="3200" dirty="0" smtClean="0"/>
            </a:br>
            <a:r>
              <a:rPr lang="en-US" sz="3200" dirty="0" smtClean="0"/>
              <a:t>Undergraduate Research Behavior:</a:t>
            </a:r>
            <a:br>
              <a:rPr lang="en-US" sz="3200" dirty="0" smtClean="0"/>
            </a:br>
            <a:r>
              <a:rPr lang="en-US" sz="3200" dirty="0" smtClean="0"/>
              <a:t>Do we really want to know what they’re doing out there?</a:t>
            </a:r>
            <a:br>
              <a:rPr lang="en-US" sz="3200" dirty="0" smtClean="0"/>
            </a:br>
            <a:endParaRPr lang="en-US" sz="3200" dirty="0"/>
          </a:p>
        </p:txBody>
      </p:sp>
      <p:sp>
        <p:nvSpPr>
          <p:cNvPr id="3" name="Subtitle 2"/>
          <p:cNvSpPr>
            <a:spLocks noGrp="1"/>
          </p:cNvSpPr>
          <p:nvPr>
            <p:ph type="subTitle" idx="1"/>
          </p:nvPr>
        </p:nvSpPr>
        <p:spPr>
          <a:xfrm>
            <a:off x="1295400" y="3657600"/>
            <a:ext cx="6477000" cy="1603022"/>
          </a:xfrm>
        </p:spPr>
        <p:txBody>
          <a:bodyPr>
            <a:normAutofit/>
          </a:bodyPr>
          <a:lstStyle/>
          <a:p>
            <a:pPr algn="r"/>
            <a:endParaRPr lang="en-US" sz="1600" b="1" dirty="0" smtClean="0"/>
          </a:p>
          <a:p>
            <a:pPr algn="r"/>
            <a:endParaRPr lang="en-US" sz="1600" b="1" dirty="0"/>
          </a:p>
          <a:p>
            <a:pPr algn="r"/>
            <a:endParaRPr lang="en-US" sz="1600" b="1" dirty="0" smtClean="0"/>
          </a:p>
          <a:p>
            <a:pPr algn="r"/>
            <a:r>
              <a:rPr lang="en-US" sz="1600" b="1" dirty="0" smtClean="0"/>
              <a:t>Bonnie </a:t>
            </a:r>
            <a:r>
              <a:rPr lang="en-US" sz="1600" b="1" dirty="0" err="1" smtClean="0"/>
              <a:t>Imler</a:t>
            </a:r>
            <a:r>
              <a:rPr lang="en-US" sz="1600" b="1" dirty="0" smtClean="0"/>
              <a:t>, Library Director, Penn State Altoona</a:t>
            </a:r>
            <a:br>
              <a:rPr lang="en-US" sz="1600" b="1" dirty="0" smtClean="0"/>
            </a:br>
            <a:r>
              <a:rPr lang="en-US" sz="1600" b="1" dirty="0" smtClean="0"/>
              <a:t>Michelle </a:t>
            </a:r>
            <a:r>
              <a:rPr lang="en-US" sz="1600" b="1" dirty="0" err="1" smtClean="0"/>
              <a:t>Eichelberger</a:t>
            </a:r>
            <a:r>
              <a:rPr lang="en-US" sz="1600" b="1" dirty="0" smtClean="0"/>
              <a:t>, Systems Librarian, Genesee Community College</a:t>
            </a:r>
            <a:endParaRPr lang="en-US" sz="1600" b="1" dirty="0"/>
          </a:p>
        </p:txBody>
      </p:sp>
    </p:spTree>
    <p:extLst>
      <p:ext uri="{BB962C8B-B14F-4D97-AF65-F5344CB8AC3E}">
        <p14:creationId xmlns:p14="http://schemas.microsoft.com/office/powerpoint/2010/main" xmlns="" val="40608338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914400"/>
            <a:ext cx="6553200" cy="2800767"/>
          </a:xfrm>
          <a:prstGeom prst="rect">
            <a:avLst/>
          </a:prstGeom>
          <a:noFill/>
        </p:spPr>
        <p:txBody>
          <a:bodyPr wrap="square" rtlCol="0">
            <a:spAutoFit/>
          </a:bodyPr>
          <a:lstStyle/>
          <a:p>
            <a:pPr algn="ctr"/>
            <a:r>
              <a:rPr lang="en-US" sz="4400" dirty="0" smtClean="0"/>
              <a:t>“Our stuff is hard to use and not very simple to navigate for answers or resources.”</a:t>
            </a:r>
            <a:endParaRPr lang="en-US" sz="4400" dirty="0"/>
          </a:p>
        </p:txBody>
      </p:sp>
      <p:sp>
        <p:nvSpPr>
          <p:cNvPr id="5" name="Rounded Rectangle 4"/>
          <p:cNvSpPr/>
          <p:nvPr/>
        </p:nvSpPr>
        <p:spPr>
          <a:xfrm>
            <a:off x="1143000" y="4343400"/>
            <a:ext cx="6781800" cy="17526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tx1"/>
                </a:solidFill>
              </a:rPr>
              <a:t>Michael Stephens, “Office Hours”  </a:t>
            </a:r>
            <a:r>
              <a:rPr lang="en-US" i="1" dirty="0" smtClean="0">
                <a:solidFill>
                  <a:schemeClr val="tx1"/>
                </a:solidFill>
              </a:rPr>
              <a:t>Library Journal  </a:t>
            </a:r>
            <a:r>
              <a:rPr lang="en-US" dirty="0" smtClean="0">
                <a:solidFill>
                  <a:schemeClr val="tx1"/>
                </a:solidFill>
              </a:rPr>
              <a:t/>
            </a:r>
            <a:br>
              <a:rPr lang="en-US" dirty="0" smtClean="0">
                <a:solidFill>
                  <a:schemeClr val="tx1"/>
                </a:solidFill>
              </a:rPr>
            </a:br>
            <a:r>
              <a:rPr lang="en-US" dirty="0" smtClean="0">
                <a:solidFill>
                  <a:schemeClr val="tx1"/>
                </a:solidFill>
              </a:rPr>
              <a:t>June 15, 2011</a:t>
            </a:r>
            <a:br>
              <a:rPr lang="en-US" dirty="0" smtClean="0">
                <a:solidFill>
                  <a:schemeClr val="tx1"/>
                </a:solidFill>
              </a:rPr>
            </a:br>
            <a:endParaRPr lang="en-US" dirty="0" smtClean="0">
              <a:solidFill>
                <a:schemeClr val="tx1"/>
              </a:solidFill>
            </a:endParaRPr>
          </a:p>
          <a:p>
            <a:pPr algn="ctr"/>
            <a:r>
              <a:rPr lang="en-US" dirty="0" smtClean="0">
                <a:solidFill>
                  <a:schemeClr val="tx1"/>
                </a:solidFill>
              </a:rPr>
              <a:t>Summary of student comments from Future of Academic Libraries Symposium presented by McMaster University &amp; Library Journal</a:t>
            </a:r>
            <a:endParaRPr lang="en-US" dirty="0">
              <a:solidFill>
                <a:schemeClr val="tx1"/>
              </a:solidFill>
            </a:endParaRPr>
          </a:p>
        </p:txBody>
      </p:sp>
    </p:spTree>
    <p:extLst>
      <p:ext uri="{BB962C8B-B14F-4D97-AF65-F5344CB8AC3E}">
        <p14:creationId xmlns:p14="http://schemas.microsoft.com/office/powerpoint/2010/main" xmlns="" val="678842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Is what we see at the Reference Desk…</a:t>
            </a:r>
            <a:endParaRPr lang="en-US" sz="3200" dirty="0"/>
          </a:p>
        </p:txBody>
      </p:sp>
      <p:sp>
        <p:nvSpPr>
          <p:cNvPr id="3" name="Content Placeholder 2"/>
          <p:cNvSpPr>
            <a:spLocks noGrp="1"/>
          </p:cNvSpPr>
          <p:nvPr>
            <p:ph idx="1"/>
          </p:nvPr>
        </p:nvSpPr>
        <p:spPr/>
        <p:txBody>
          <a:bodyPr/>
          <a:lstStyle/>
          <a:p>
            <a:r>
              <a:rPr lang="en-US" dirty="0" smtClean="0"/>
              <a:t>representative of the population or just a fluke?  Does everyone else understand how to use the library resources?  Or do they just not try?</a:t>
            </a:r>
          </a:p>
          <a:p>
            <a:r>
              <a:rPr lang="en-US" dirty="0"/>
              <a:t>s</a:t>
            </a:r>
            <a:r>
              <a:rPr lang="en-US" dirty="0" smtClean="0"/>
              <a:t>tudents who have or have not received previous instruction from a librarian?</a:t>
            </a:r>
          </a:p>
          <a:p>
            <a:r>
              <a:rPr lang="en-US" dirty="0"/>
              <a:t>s</a:t>
            </a:r>
            <a:r>
              <a:rPr lang="en-US" dirty="0" smtClean="0"/>
              <a:t>tudents who have struggled over our databases for hours or mere minutes?</a:t>
            </a:r>
          </a:p>
        </p:txBody>
      </p:sp>
    </p:spTree>
    <p:extLst>
      <p:ext uri="{BB962C8B-B14F-4D97-AF65-F5344CB8AC3E}">
        <p14:creationId xmlns:p14="http://schemas.microsoft.com/office/powerpoint/2010/main" xmlns="" val="242423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95023" y="817583"/>
            <a:ext cx="6905977" cy="782618"/>
          </a:xfrm>
        </p:spPr>
        <p:txBody>
          <a:bodyPr/>
          <a:lstStyle/>
          <a:p>
            <a:r>
              <a:rPr lang="en-US" dirty="0" smtClean="0"/>
              <a:t>Our Questions</a:t>
            </a:r>
            <a:endParaRPr lang="en-US" dirty="0"/>
          </a:p>
        </p:txBody>
      </p:sp>
      <p:graphicFrame>
        <p:nvGraphicFramePr>
          <p:cNvPr id="5" name="Diagram 4"/>
          <p:cNvGraphicFramePr/>
          <p:nvPr>
            <p:extLst>
              <p:ext uri="{D42A27DB-BD31-4B8C-83A1-F6EECF244321}">
                <p14:modId xmlns:p14="http://schemas.microsoft.com/office/powerpoint/2010/main" xmlns="" val="4084067766"/>
              </p:ext>
            </p:extLst>
          </p:nvPr>
        </p:nvGraphicFramePr>
        <p:xfrm>
          <a:off x="838200" y="1447800"/>
          <a:ext cx="7467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7819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991CC585-4F6A-4ECC-A707-5D5C9441F13D}"/>
                                            </p:graphicEl>
                                          </p:spTgt>
                                        </p:tgtEl>
                                        <p:attrNameLst>
                                          <p:attrName>style.visibility</p:attrName>
                                        </p:attrNameLst>
                                      </p:cBhvr>
                                      <p:to>
                                        <p:strVal val="visible"/>
                                      </p:to>
                                    </p:set>
                                    <p:animEffect transition="in" filter="fade">
                                      <p:cBhvr>
                                        <p:cTn id="7" dur="2000"/>
                                        <p:tgtEl>
                                          <p:spTgt spid="5">
                                            <p:graphicEl>
                                              <a:dgm id="{991CC585-4F6A-4ECC-A707-5D5C9441F13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graphicEl>
                                              <a:dgm id="{05A9F647-7D8F-4CA2-92A0-847309EDB092}"/>
                                            </p:graphicEl>
                                          </p:spTgt>
                                        </p:tgtEl>
                                        <p:attrNameLst>
                                          <p:attrName>style.visibility</p:attrName>
                                        </p:attrNameLst>
                                      </p:cBhvr>
                                      <p:to>
                                        <p:strVal val="visible"/>
                                      </p:to>
                                    </p:set>
                                    <p:animEffect transition="in" filter="fade">
                                      <p:cBhvr>
                                        <p:cTn id="10" dur="2000"/>
                                        <p:tgtEl>
                                          <p:spTgt spid="5">
                                            <p:graphicEl>
                                              <a:dgm id="{05A9F647-7D8F-4CA2-92A0-847309EDB092}"/>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745C6184-D15A-46B0-958D-6D663496B9A0}"/>
                                            </p:graphicEl>
                                          </p:spTgt>
                                        </p:tgtEl>
                                        <p:attrNameLst>
                                          <p:attrName>style.visibility</p:attrName>
                                        </p:attrNameLst>
                                      </p:cBhvr>
                                      <p:to>
                                        <p:strVal val="visible"/>
                                      </p:to>
                                    </p:set>
                                    <p:animEffect transition="in" filter="fade">
                                      <p:cBhvr>
                                        <p:cTn id="15" dur="2000"/>
                                        <p:tgtEl>
                                          <p:spTgt spid="5">
                                            <p:graphicEl>
                                              <a:dgm id="{745C6184-D15A-46B0-958D-6D663496B9A0}"/>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11BA367B-0919-4CCD-A7F4-C3A119B3324E}"/>
                                            </p:graphicEl>
                                          </p:spTgt>
                                        </p:tgtEl>
                                        <p:attrNameLst>
                                          <p:attrName>style.visibility</p:attrName>
                                        </p:attrNameLst>
                                      </p:cBhvr>
                                      <p:to>
                                        <p:strVal val="visible"/>
                                      </p:to>
                                    </p:set>
                                    <p:animEffect transition="in" filter="fade">
                                      <p:cBhvr>
                                        <p:cTn id="18" dur="2000"/>
                                        <p:tgtEl>
                                          <p:spTgt spid="5">
                                            <p:graphicEl>
                                              <a:dgm id="{11BA367B-0919-4CCD-A7F4-C3A119B3324E}"/>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graphicEl>
                                              <a:dgm id="{0A702964-51CB-419B-AA48-E0F416488EF1}"/>
                                            </p:graphicEl>
                                          </p:spTgt>
                                        </p:tgtEl>
                                        <p:attrNameLst>
                                          <p:attrName>style.visibility</p:attrName>
                                        </p:attrNameLst>
                                      </p:cBhvr>
                                      <p:to>
                                        <p:strVal val="visible"/>
                                      </p:to>
                                    </p:set>
                                    <p:animEffect transition="in" filter="fade">
                                      <p:cBhvr>
                                        <p:cTn id="23" dur="2000"/>
                                        <p:tgtEl>
                                          <p:spTgt spid="5">
                                            <p:graphicEl>
                                              <a:dgm id="{0A702964-51CB-419B-AA48-E0F416488EF1}"/>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graphicEl>
                                              <a:dgm id="{79EF71F8-FB3B-4233-BF68-BA31AECB088A}"/>
                                            </p:graphicEl>
                                          </p:spTgt>
                                        </p:tgtEl>
                                        <p:attrNameLst>
                                          <p:attrName>style.visibility</p:attrName>
                                        </p:attrNameLst>
                                      </p:cBhvr>
                                      <p:to>
                                        <p:strVal val="visible"/>
                                      </p:to>
                                    </p:set>
                                    <p:animEffect transition="in" filter="fade">
                                      <p:cBhvr>
                                        <p:cTn id="26" dur="2000"/>
                                        <p:tgtEl>
                                          <p:spTgt spid="5">
                                            <p:graphicEl>
                                              <a:dgm id="{79EF71F8-FB3B-4233-BF68-BA31AECB088A}"/>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graphicEl>
                                              <a:dgm id="{64648563-6EDF-4541-8BEC-3E971BFE6477}"/>
                                            </p:graphicEl>
                                          </p:spTgt>
                                        </p:tgtEl>
                                        <p:attrNameLst>
                                          <p:attrName>style.visibility</p:attrName>
                                        </p:attrNameLst>
                                      </p:cBhvr>
                                      <p:to>
                                        <p:strVal val="visible"/>
                                      </p:to>
                                    </p:set>
                                    <p:animEffect transition="in" filter="fade">
                                      <p:cBhvr>
                                        <p:cTn id="31" dur="2000"/>
                                        <p:tgtEl>
                                          <p:spTgt spid="5">
                                            <p:graphicEl>
                                              <a:dgm id="{64648563-6EDF-4541-8BEC-3E971BFE6477}"/>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graphicEl>
                                              <a:dgm id="{BF8B15A9-E3D7-4812-A7A1-802DA64DB988}"/>
                                            </p:graphicEl>
                                          </p:spTgt>
                                        </p:tgtEl>
                                        <p:attrNameLst>
                                          <p:attrName>style.visibility</p:attrName>
                                        </p:attrNameLst>
                                      </p:cBhvr>
                                      <p:to>
                                        <p:strVal val="visible"/>
                                      </p:to>
                                    </p:set>
                                    <p:animEffect transition="in" filter="fade">
                                      <p:cBhvr>
                                        <p:cTn id="34" dur="2000"/>
                                        <p:tgtEl>
                                          <p:spTgt spid="5">
                                            <p:graphicEl>
                                              <a:dgm id="{BF8B15A9-E3D7-4812-A7A1-802DA64DB988}"/>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graphicEl>
                                              <a:dgm id="{531A7236-4F83-4B72-8E4A-1973F629FC3F}"/>
                                            </p:graphicEl>
                                          </p:spTgt>
                                        </p:tgtEl>
                                        <p:attrNameLst>
                                          <p:attrName>style.visibility</p:attrName>
                                        </p:attrNameLst>
                                      </p:cBhvr>
                                      <p:to>
                                        <p:strVal val="visible"/>
                                      </p:to>
                                    </p:set>
                                    <p:animEffect transition="in" filter="fade">
                                      <p:cBhvr>
                                        <p:cTn id="39" dur="2000"/>
                                        <p:tgtEl>
                                          <p:spTgt spid="5">
                                            <p:graphicEl>
                                              <a:dgm id="{531A7236-4F83-4B72-8E4A-1973F629FC3F}"/>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
                                            <p:graphicEl>
                                              <a:dgm id="{ABDC3065-6080-4385-8845-A2016A6C7612}"/>
                                            </p:graphicEl>
                                          </p:spTgt>
                                        </p:tgtEl>
                                        <p:attrNameLst>
                                          <p:attrName>style.visibility</p:attrName>
                                        </p:attrNameLst>
                                      </p:cBhvr>
                                      <p:to>
                                        <p:strVal val="visible"/>
                                      </p:to>
                                    </p:set>
                                    <p:animEffect transition="in" filter="fade">
                                      <p:cBhvr>
                                        <p:cTn id="42" dur="2000"/>
                                        <p:tgtEl>
                                          <p:spTgt spid="5">
                                            <p:graphicEl>
                                              <a:dgm id="{ABDC3065-6080-4385-8845-A2016A6C761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Capture Technology</a:t>
            </a:r>
            <a:endParaRPr lang="en-US" dirty="0"/>
          </a:p>
        </p:txBody>
      </p:sp>
      <p:sp>
        <p:nvSpPr>
          <p:cNvPr id="3" name="Content Placeholder 2"/>
          <p:cNvSpPr>
            <a:spLocks noGrp="1"/>
          </p:cNvSpPr>
          <p:nvPr>
            <p:ph idx="1"/>
          </p:nvPr>
        </p:nvSpPr>
        <p:spPr>
          <a:xfrm>
            <a:off x="1463040" y="2119256"/>
            <a:ext cx="6385560" cy="3976743"/>
          </a:xfrm>
        </p:spPr>
        <p:txBody>
          <a:bodyPr>
            <a:normAutofit/>
          </a:bodyPr>
          <a:lstStyle/>
          <a:p>
            <a:pPr marL="0" indent="0">
              <a:buNone/>
            </a:pPr>
            <a:r>
              <a:rPr lang="en-US" dirty="0" smtClean="0"/>
              <a:t>Advantages:</a:t>
            </a:r>
          </a:p>
          <a:p>
            <a:r>
              <a:rPr lang="en-US" dirty="0" smtClean="0"/>
              <a:t>Inexpensive – many already own it for instructional videos</a:t>
            </a:r>
          </a:p>
          <a:p>
            <a:r>
              <a:rPr lang="en-US" dirty="0" smtClean="0"/>
              <a:t>Does not require the observer to be in the room with the participant</a:t>
            </a:r>
          </a:p>
          <a:p>
            <a:r>
              <a:rPr lang="en-US" dirty="0" smtClean="0"/>
              <a:t>Captures all mouse movements, clicks and typing</a:t>
            </a:r>
          </a:p>
          <a:p>
            <a:r>
              <a:rPr lang="en-US" dirty="0" smtClean="0"/>
              <a:t>Movie can be reviewed many times</a:t>
            </a:r>
          </a:p>
          <a:p>
            <a:r>
              <a:rPr lang="en-US" dirty="0" smtClean="0"/>
              <a:t>Movie can be coded for common criteria</a:t>
            </a:r>
            <a:endParaRPr lang="en-US" dirty="0"/>
          </a:p>
        </p:txBody>
      </p:sp>
    </p:spTree>
    <p:extLst>
      <p:ext uri="{BB962C8B-B14F-4D97-AF65-F5344CB8AC3E}">
        <p14:creationId xmlns:p14="http://schemas.microsoft.com/office/powerpoint/2010/main" xmlns="" val="146240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Capture Choices</a:t>
            </a:r>
            <a:endParaRPr lang="en-US" dirty="0"/>
          </a:p>
        </p:txBody>
      </p:sp>
      <p:graphicFrame>
        <p:nvGraphicFramePr>
          <p:cNvPr id="4" name="Content Placeholder 3"/>
          <p:cNvGraphicFramePr>
            <a:graphicFrameLocks noGrp="1"/>
          </p:cNvGraphicFramePr>
          <p:nvPr>
            <p:ph idx="1"/>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video and timeline.jpg"/>
          <p:cNvPicPr>
            <a:picLocks noChangeAspect="1"/>
          </p:cNvPicPr>
          <p:nvPr/>
        </p:nvPicPr>
        <p:blipFill>
          <a:blip r:embed="rId8" cstate="print"/>
          <a:stretch>
            <a:fillRect/>
          </a:stretch>
        </p:blipFill>
        <p:spPr>
          <a:xfrm>
            <a:off x="457200" y="0"/>
            <a:ext cx="8305800" cy="7085368"/>
          </a:xfrm>
          <a:prstGeom prst="rect">
            <a:avLst/>
          </a:prstGeom>
        </p:spPr>
      </p:pic>
      <p:pic>
        <p:nvPicPr>
          <p:cNvPr id="6" name="Picture 5" descr="morae_task1.png"/>
          <p:cNvPicPr>
            <a:picLocks noChangeAspect="1"/>
          </p:cNvPicPr>
          <p:nvPr/>
        </p:nvPicPr>
        <p:blipFill>
          <a:blip r:embed="rId9" cstate="print"/>
          <a:stretch>
            <a:fillRect/>
          </a:stretch>
        </p:blipFill>
        <p:spPr>
          <a:xfrm>
            <a:off x="183181" y="0"/>
            <a:ext cx="8777638"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4F16FE8-1A55-44AC-80C0-3DEFE775B51E}"/>
                                            </p:graphicEl>
                                          </p:spTgt>
                                        </p:tgtEl>
                                        <p:attrNameLst>
                                          <p:attrName>style.visibility</p:attrName>
                                        </p:attrNameLst>
                                      </p:cBhvr>
                                      <p:to>
                                        <p:strVal val="visible"/>
                                      </p:to>
                                    </p:set>
                                    <p:animEffect transition="in" filter="fade">
                                      <p:cBhvr>
                                        <p:cTn id="7" dur="2000"/>
                                        <p:tgtEl>
                                          <p:spTgt spid="4">
                                            <p:graphicEl>
                                              <a:dgm id="{04F16FE8-1A55-44AC-80C0-3DEFE775B51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ACE7CD4-46C9-4525-9137-3E14ED830288}"/>
                                            </p:graphicEl>
                                          </p:spTgt>
                                        </p:tgtEl>
                                        <p:attrNameLst>
                                          <p:attrName>style.visibility</p:attrName>
                                        </p:attrNameLst>
                                      </p:cBhvr>
                                      <p:to>
                                        <p:strVal val="visible"/>
                                      </p:to>
                                    </p:set>
                                    <p:animEffect transition="in" filter="fade">
                                      <p:cBhvr>
                                        <p:cTn id="12" dur="2000"/>
                                        <p:tgtEl>
                                          <p:spTgt spid="4">
                                            <p:graphicEl>
                                              <a:dgm id="{8ACE7CD4-46C9-4525-9137-3E14ED83028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680BB6B-6B1E-4771-94F7-E87DEE0CD953}"/>
                                            </p:graphicEl>
                                          </p:spTgt>
                                        </p:tgtEl>
                                        <p:attrNameLst>
                                          <p:attrName>style.visibility</p:attrName>
                                        </p:attrNameLst>
                                      </p:cBhvr>
                                      <p:to>
                                        <p:strVal val="visible"/>
                                      </p:to>
                                    </p:set>
                                    <p:animEffect transition="in" filter="fade">
                                      <p:cBhvr>
                                        <p:cTn id="17" dur="2000"/>
                                        <p:tgtEl>
                                          <p:spTgt spid="4">
                                            <p:graphicEl>
                                              <a:dgm id="{F680BB6B-6B1E-4771-94F7-E87DEE0CD95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42620D33-79C0-4C71-B29B-34062925F512}"/>
                                            </p:graphicEl>
                                          </p:spTgt>
                                        </p:tgtEl>
                                        <p:attrNameLst>
                                          <p:attrName>style.visibility</p:attrName>
                                        </p:attrNameLst>
                                      </p:cBhvr>
                                      <p:to>
                                        <p:strVal val="visible"/>
                                      </p:to>
                                    </p:set>
                                    <p:animEffect transition="in" filter="fade">
                                      <p:cBhvr>
                                        <p:cTn id="22" dur="2000"/>
                                        <p:tgtEl>
                                          <p:spTgt spid="4">
                                            <p:graphicEl>
                                              <a:dgm id="{42620D33-79C0-4C71-B29B-34062925F51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649EBEA-F77C-4527-8970-3EE599C8294A}"/>
                                            </p:graphicEl>
                                          </p:spTgt>
                                        </p:tgtEl>
                                        <p:attrNameLst>
                                          <p:attrName>style.visibility</p:attrName>
                                        </p:attrNameLst>
                                      </p:cBhvr>
                                      <p:to>
                                        <p:strVal val="visible"/>
                                      </p:to>
                                    </p:set>
                                    <p:animEffect transition="in" filter="fade">
                                      <p:cBhvr>
                                        <p:cTn id="27" dur="2000"/>
                                        <p:tgtEl>
                                          <p:spTgt spid="4">
                                            <p:graphicEl>
                                              <a:dgm id="{4649EBEA-F77C-4527-8970-3EE599C8294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xit" presetSubtype="4" fill="hold" nodeType="clickEffect">
                                  <p:stCondLst>
                                    <p:cond delay="0"/>
                                  </p:stCondLst>
                                  <p:childTnLst>
                                    <p:animEffect transition="out" filter="wipe(down)">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D3AD62F1-0498-4B70-8138-8123DA0B5B09}"/>
                                            </p:graphicEl>
                                          </p:spTgt>
                                        </p:tgtEl>
                                        <p:attrNameLst>
                                          <p:attrName>style.visibility</p:attrName>
                                        </p:attrNameLst>
                                      </p:cBhvr>
                                      <p:to>
                                        <p:strVal val="visible"/>
                                      </p:to>
                                    </p:set>
                                    <p:animEffect transition="in" filter="fade">
                                      <p:cBhvr>
                                        <p:cTn id="42" dur="2000"/>
                                        <p:tgtEl>
                                          <p:spTgt spid="4">
                                            <p:graphicEl>
                                              <a:dgm id="{D3AD62F1-0498-4B70-8138-8123DA0B5B09}"/>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xit" presetSubtype="4" fill="hold" nodeType="clickEffect">
                                  <p:stCondLst>
                                    <p:cond delay="0"/>
                                  </p:stCondLst>
                                  <p:childTnLst>
                                    <p:animEffect transition="out" filter="wipe(down)">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AtOnc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Research Interest:</a:t>
            </a:r>
            <a:br>
              <a:rPr lang="en-US" dirty="0" smtClean="0"/>
            </a:br>
            <a:r>
              <a:rPr lang="en-US" b="1" dirty="0" smtClean="0"/>
              <a:t>Article Retrieval</a:t>
            </a:r>
            <a:endParaRPr lang="en-US" b="1" dirty="0"/>
          </a:p>
        </p:txBody>
      </p:sp>
      <p:sp>
        <p:nvSpPr>
          <p:cNvPr id="7" name="Content Placeholder 6"/>
          <p:cNvSpPr>
            <a:spLocks noGrp="1"/>
          </p:cNvSpPr>
          <p:nvPr>
            <p:ph idx="1"/>
          </p:nvPr>
        </p:nvSpPr>
        <p:spPr>
          <a:xfrm rot="60000">
            <a:off x="4851748" y="1153133"/>
            <a:ext cx="3268587" cy="4914719"/>
          </a:xfrm>
        </p:spPr>
        <p:txBody>
          <a:bodyPr/>
          <a:lstStyle/>
          <a:p>
            <a:r>
              <a:rPr lang="en-US" dirty="0" smtClean="0"/>
              <a:t>Heavily used by undergraduates</a:t>
            </a:r>
          </a:p>
          <a:p>
            <a:r>
              <a:rPr lang="en-US" dirty="0" smtClean="0"/>
              <a:t>Often the best source for current information but hard to use</a:t>
            </a:r>
          </a:p>
          <a:p>
            <a:r>
              <a:rPr lang="en-US" dirty="0" smtClean="0"/>
              <a:t>No standard format across vendors– each with its own interface and quirks</a:t>
            </a:r>
          </a:p>
          <a:p>
            <a:r>
              <a:rPr lang="en-US" dirty="0" smtClean="0"/>
              <a:t>Complications: SFX, Interlibrary Loan options</a:t>
            </a:r>
            <a:endParaRPr lang="en-US" dirty="0"/>
          </a:p>
        </p:txBody>
      </p:sp>
      <p:sp>
        <p:nvSpPr>
          <p:cNvPr id="8" name="Text Placeholder 7"/>
          <p:cNvSpPr>
            <a:spLocks noGrp="1"/>
          </p:cNvSpPr>
          <p:nvPr>
            <p:ph type="body" sz="half" idx="2"/>
          </p:nvPr>
        </p:nvSpPr>
        <p:spPr/>
        <p:txBody>
          <a:bodyPr/>
          <a:lstStyle/>
          <a:p>
            <a:endParaRPr lang="en-US" dirty="0" smtClean="0"/>
          </a:p>
          <a:p>
            <a:endParaRPr lang="en-US" dirty="0"/>
          </a:p>
          <a:p>
            <a:endParaRPr lang="en-US" dirty="0" smtClean="0"/>
          </a:p>
          <a:p>
            <a:r>
              <a:rPr lang="en-US" sz="3200" dirty="0" smtClean="0"/>
              <a:t>Why?</a:t>
            </a:r>
            <a:endParaRPr lang="en-US" sz="3200" dirty="0"/>
          </a:p>
        </p:txBody>
      </p:sp>
    </p:spTree>
    <p:extLst>
      <p:ext uri="{BB962C8B-B14F-4D97-AF65-F5344CB8AC3E}">
        <p14:creationId xmlns:p14="http://schemas.microsoft.com/office/powerpoint/2010/main" xmlns="" val="78606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838200"/>
            <a:ext cx="6965245" cy="1202485"/>
          </a:xfrm>
        </p:spPr>
        <p:txBody>
          <a:bodyPr/>
          <a:lstStyle/>
          <a:p>
            <a:r>
              <a:rPr lang="en-US" dirty="0" smtClean="0"/>
              <a:t>Research Design</a:t>
            </a:r>
            <a:endParaRPr lang="en-US" dirty="0"/>
          </a:p>
        </p:txBody>
      </p:sp>
      <p:sp>
        <p:nvSpPr>
          <p:cNvPr id="7" name="Text Placeholder 6"/>
          <p:cNvSpPr>
            <a:spLocks noGrp="1"/>
          </p:cNvSpPr>
          <p:nvPr>
            <p:ph type="body" idx="1"/>
          </p:nvPr>
        </p:nvSpPr>
        <p:spPr>
          <a:xfrm>
            <a:off x="3048000" y="1828800"/>
            <a:ext cx="2939521" cy="820208"/>
          </a:xfrm>
        </p:spPr>
        <p:txBody>
          <a:bodyPr>
            <a:normAutofit fontScale="32500" lnSpcReduction="20000"/>
          </a:bodyPr>
          <a:lstStyle/>
          <a:p>
            <a:endParaRPr lang="en-US" dirty="0" smtClean="0"/>
          </a:p>
          <a:p>
            <a:endParaRPr lang="en-US" dirty="0"/>
          </a:p>
          <a:p>
            <a:r>
              <a:rPr lang="en-US" sz="8600" dirty="0" smtClean="0"/>
              <a:t>Project 1: SFX</a:t>
            </a:r>
          </a:p>
          <a:p>
            <a:endParaRPr lang="en-US" dirty="0"/>
          </a:p>
          <a:p>
            <a:endParaRPr lang="en-US" dirty="0"/>
          </a:p>
        </p:txBody>
      </p:sp>
      <p:sp>
        <p:nvSpPr>
          <p:cNvPr id="9" name="Content Placeholder 8"/>
          <p:cNvSpPr>
            <a:spLocks noGrp="1"/>
          </p:cNvSpPr>
          <p:nvPr>
            <p:ph sz="quarter" idx="13"/>
          </p:nvPr>
        </p:nvSpPr>
        <p:spPr>
          <a:xfrm>
            <a:off x="1295400" y="2667000"/>
            <a:ext cx="6629400" cy="3380232"/>
          </a:xfrm>
          <a:ln>
            <a:solidFill>
              <a:schemeClr val="tx1"/>
            </a:solidFill>
          </a:ln>
        </p:spPr>
        <p:txBody>
          <a:bodyPr>
            <a:normAutofit/>
          </a:bodyPr>
          <a:lstStyle/>
          <a:p>
            <a:r>
              <a:rPr lang="en-US" dirty="0" smtClean="0"/>
              <a:t>Students all received same in-class instruction</a:t>
            </a:r>
          </a:p>
          <a:p>
            <a:r>
              <a:rPr lang="en-US" dirty="0" smtClean="0"/>
              <a:t>Recruited at least 2 weeks after the initial class</a:t>
            </a:r>
          </a:p>
          <a:p>
            <a:r>
              <a:rPr lang="en-US" dirty="0" smtClean="0"/>
              <a:t>Given canned </a:t>
            </a:r>
            <a:r>
              <a:rPr lang="en-US" dirty="0" err="1" smtClean="0"/>
              <a:t>ProQuest</a:t>
            </a:r>
            <a:r>
              <a:rPr lang="en-US" dirty="0" smtClean="0"/>
              <a:t> search</a:t>
            </a:r>
          </a:p>
          <a:p>
            <a:r>
              <a:rPr lang="en-US" dirty="0" smtClean="0"/>
              <a:t>Instructed to select and print 5 entire articles for a research paper</a:t>
            </a:r>
            <a:endParaRPr lang="en-US" dirty="0"/>
          </a:p>
        </p:txBody>
      </p:sp>
    </p:spTree>
    <p:extLst>
      <p:ext uri="{BB962C8B-B14F-4D97-AF65-F5344CB8AC3E}">
        <p14:creationId xmlns:p14="http://schemas.microsoft.com/office/powerpoint/2010/main" xmlns="" val="316211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2000"/>
                                        <p:tgtEl>
                                          <p:spTgt spid="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2000"/>
                                        <p:tgtEl>
                                          <p:spTgt spid="9">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2000"/>
                                        <p:tgtEl>
                                          <p:spTgt spid="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animEffect transition="in" filter="fade">
                                      <p:cBhvr>
                                        <p:cTn id="18" dur="2000"/>
                                        <p:tgtEl>
                                          <p:spTgt spid="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fade">
                                      <p:cBhvr>
                                        <p:cTn id="23"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Printing as an Indicator of Choice</a:t>
            </a:r>
            <a:endParaRPr lang="en-US" dirty="0"/>
          </a:p>
        </p:txBody>
      </p:sp>
      <p:sp>
        <p:nvSpPr>
          <p:cNvPr id="5" name="Content Placeholder 4"/>
          <p:cNvSpPr>
            <a:spLocks noGrp="1"/>
          </p:cNvSpPr>
          <p:nvPr>
            <p:ph idx="1"/>
          </p:nvPr>
        </p:nvSpPr>
        <p:spPr/>
        <p:txBody>
          <a:bodyPr/>
          <a:lstStyle/>
          <a:p>
            <a:r>
              <a:rPr lang="en-US" dirty="0" smtClean="0"/>
              <a:t>Print to a non-existing printer and disable any error messages.</a:t>
            </a:r>
          </a:p>
          <a:p>
            <a:pPr>
              <a:buNone/>
            </a:pPr>
            <a:endParaRPr lang="en-US" dirty="0" smtClean="0"/>
          </a:p>
        </p:txBody>
      </p:sp>
      <p:pic>
        <p:nvPicPr>
          <p:cNvPr id="6" name="Picture 5" descr="bouncing printer.jpg"/>
          <p:cNvPicPr>
            <a:picLocks noChangeAspect="1"/>
          </p:cNvPicPr>
          <p:nvPr/>
        </p:nvPicPr>
        <p:blipFill>
          <a:blip r:embed="rId3" cstate="print"/>
          <a:stretch>
            <a:fillRect/>
          </a:stretch>
        </p:blipFill>
        <p:spPr>
          <a:xfrm>
            <a:off x="4038600" y="3962400"/>
            <a:ext cx="977900" cy="9144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Abstract/Full Text Printing in Project 1</a:t>
            </a:r>
            <a:endParaRPr lang="en-US" dirty="0"/>
          </a:p>
        </p:txBody>
      </p:sp>
      <p:graphicFrame>
        <p:nvGraphicFramePr>
          <p:cNvPr id="9" name="Content Placeholder 8"/>
          <p:cNvGraphicFramePr>
            <a:graphicFrameLocks noGrp="1"/>
          </p:cNvGraphicFramePr>
          <p:nvPr>
            <p:ph idx="1"/>
          </p:nvPr>
        </p:nvGraphicFramePr>
        <p:xfrm>
          <a:off x="1463675" y="2119313"/>
          <a:ext cx="6196013" cy="36036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838200"/>
            <a:ext cx="6965245" cy="1202485"/>
          </a:xfrm>
        </p:spPr>
        <p:txBody>
          <a:bodyPr/>
          <a:lstStyle/>
          <a:p>
            <a:r>
              <a:rPr lang="en-US" dirty="0" smtClean="0"/>
              <a:t>Research Design</a:t>
            </a:r>
            <a:endParaRPr lang="en-US" dirty="0"/>
          </a:p>
        </p:txBody>
      </p:sp>
      <p:sp>
        <p:nvSpPr>
          <p:cNvPr id="8" name="Text Placeholder 7"/>
          <p:cNvSpPr>
            <a:spLocks noGrp="1"/>
          </p:cNvSpPr>
          <p:nvPr>
            <p:ph type="body" sz="quarter" idx="3"/>
          </p:nvPr>
        </p:nvSpPr>
        <p:spPr>
          <a:xfrm>
            <a:off x="1981200" y="2057400"/>
            <a:ext cx="5181600" cy="822960"/>
          </a:xfrm>
        </p:spPr>
        <p:txBody>
          <a:bodyPr/>
          <a:lstStyle/>
          <a:p>
            <a:r>
              <a:rPr lang="en-US" sz="2400" dirty="0" smtClean="0"/>
              <a:t>Project 2: Abstract vs. Full Text</a:t>
            </a:r>
          </a:p>
          <a:p>
            <a:endParaRPr lang="en-US" dirty="0"/>
          </a:p>
        </p:txBody>
      </p:sp>
      <p:sp>
        <p:nvSpPr>
          <p:cNvPr id="10" name="Content Placeholder 9"/>
          <p:cNvSpPr>
            <a:spLocks noGrp="1"/>
          </p:cNvSpPr>
          <p:nvPr>
            <p:ph sz="quarter" idx="14"/>
          </p:nvPr>
        </p:nvSpPr>
        <p:spPr>
          <a:xfrm>
            <a:off x="1219200" y="2667000"/>
            <a:ext cx="6781801" cy="3352800"/>
          </a:xfrm>
          <a:ln>
            <a:solidFill>
              <a:schemeClr val="tx1"/>
            </a:solidFill>
          </a:ln>
        </p:spPr>
        <p:txBody>
          <a:bodyPr>
            <a:normAutofit/>
          </a:bodyPr>
          <a:lstStyle/>
          <a:p>
            <a:r>
              <a:rPr lang="en-US" dirty="0" smtClean="0"/>
              <a:t>Recruited first year students – no previous instruction</a:t>
            </a:r>
          </a:p>
          <a:p>
            <a:r>
              <a:rPr lang="en-US" dirty="0" smtClean="0"/>
              <a:t>Given 5 separate URL links directly to articles</a:t>
            </a:r>
          </a:p>
          <a:p>
            <a:r>
              <a:rPr lang="en-US" dirty="0" smtClean="0"/>
              <a:t>Instructed to print entire article</a:t>
            </a:r>
          </a:p>
          <a:p>
            <a:r>
              <a:rPr lang="en-US" dirty="0" smtClean="0"/>
              <a:t>Asked to define terms </a:t>
            </a:r>
            <a:r>
              <a:rPr lang="en-US" b="1" dirty="0" smtClean="0"/>
              <a:t>abstract</a:t>
            </a:r>
            <a:r>
              <a:rPr lang="en-US" dirty="0" smtClean="0"/>
              <a:t>, </a:t>
            </a:r>
            <a:r>
              <a:rPr lang="en-US" b="1" dirty="0" smtClean="0"/>
              <a:t>full-text</a:t>
            </a:r>
            <a:r>
              <a:rPr lang="en-US" dirty="0" smtClean="0"/>
              <a:t>, and </a:t>
            </a:r>
            <a:r>
              <a:rPr lang="en-US" b="1" dirty="0" err="1" smtClean="0"/>
              <a:t>pdf</a:t>
            </a:r>
            <a:r>
              <a:rPr lang="en-US" dirty="0" smtClean="0"/>
              <a:t> at end</a:t>
            </a:r>
          </a:p>
          <a:p>
            <a:endParaRPr lang="en-US" dirty="0"/>
          </a:p>
        </p:txBody>
      </p:sp>
    </p:spTree>
    <p:extLst>
      <p:ext uri="{BB962C8B-B14F-4D97-AF65-F5344CB8AC3E}">
        <p14:creationId xmlns:p14="http://schemas.microsoft.com/office/powerpoint/2010/main" xmlns="" val="316211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bg/>
                                          </p:spTgt>
                                        </p:tgtEl>
                                        <p:attrNameLst>
                                          <p:attrName>style.visibility</p:attrName>
                                        </p:attrNameLst>
                                      </p:cBhvr>
                                      <p:to>
                                        <p:strVal val="visible"/>
                                      </p:to>
                                    </p:set>
                                    <p:animEffect transition="in" filter="fade">
                                      <p:cBhvr>
                                        <p:cTn id="10" dur="2000"/>
                                        <p:tgtEl>
                                          <p:spTgt spid="10">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2000"/>
                                        <p:tgtEl>
                                          <p:spTgt spid="10">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fade">
                                      <p:cBhvr>
                                        <p:cTn id="18" dur="2000"/>
                                        <p:tgtEl>
                                          <p:spTgt spid="1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fade">
                                      <p:cBhvr>
                                        <p:cTn id="23" dur="2000"/>
                                        <p:tgtEl>
                                          <p:spTgt spid="1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2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Abstract/Full Text Printing in Project 2</a:t>
            </a:r>
            <a:endParaRPr lang="en-US" dirty="0"/>
          </a:p>
        </p:txBody>
      </p:sp>
      <p:graphicFrame>
        <p:nvGraphicFramePr>
          <p:cNvPr id="4" name="Content Placeholder 3"/>
          <p:cNvGraphicFramePr>
            <a:graphicFrameLocks noGrp="1"/>
          </p:cNvGraphicFramePr>
          <p:nvPr>
            <p:ph idx="1"/>
          </p:nvPr>
        </p:nvGraphicFramePr>
        <p:xfrm>
          <a:off x="1463675" y="2119313"/>
          <a:ext cx="6196013" cy="36036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533400"/>
            <a:ext cx="6965245" cy="1202485"/>
          </a:xfrm>
        </p:spPr>
        <p:txBody>
          <a:bodyPr/>
          <a:lstStyle/>
          <a:p>
            <a:r>
              <a:rPr lang="en-US" dirty="0" smtClean="0"/>
              <a:t>Database Screenshots</a:t>
            </a:r>
            <a:endParaRPr lang="en-US" dirty="0"/>
          </a:p>
        </p:txBody>
      </p:sp>
      <p:pic>
        <p:nvPicPr>
          <p:cNvPr id="6" name="Picture 5" descr="jama.png"/>
          <p:cNvPicPr>
            <a:picLocks noChangeAspect="1"/>
          </p:cNvPicPr>
          <p:nvPr/>
        </p:nvPicPr>
        <p:blipFill>
          <a:blip r:embed="rId3" cstate="print"/>
          <a:stretch>
            <a:fillRect/>
          </a:stretch>
        </p:blipFill>
        <p:spPr>
          <a:xfrm>
            <a:off x="1371600" y="1524000"/>
            <a:ext cx="4500256" cy="4703173"/>
          </a:xfrm>
          <a:prstGeom prst="rect">
            <a:avLst/>
          </a:prstGeom>
        </p:spPr>
      </p:pic>
      <p:pic>
        <p:nvPicPr>
          <p:cNvPr id="7" name="Picture 6" descr="cambridge.png"/>
          <p:cNvPicPr>
            <a:picLocks noChangeAspect="1"/>
          </p:cNvPicPr>
          <p:nvPr/>
        </p:nvPicPr>
        <p:blipFill>
          <a:blip r:embed="rId4" cstate="print"/>
          <a:stretch>
            <a:fillRect/>
          </a:stretch>
        </p:blipFill>
        <p:spPr>
          <a:xfrm>
            <a:off x="3962400" y="1524000"/>
            <a:ext cx="4321419" cy="4572000"/>
          </a:xfrm>
          <a:prstGeom prst="rect">
            <a:avLst/>
          </a:prstGeom>
        </p:spPr>
      </p:pic>
      <p:pic>
        <p:nvPicPr>
          <p:cNvPr id="8" name="Picture 7" descr="oxford.png"/>
          <p:cNvPicPr>
            <a:picLocks noChangeAspect="1"/>
          </p:cNvPicPr>
          <p:nvPr/>
        </p:nvPicPr>
        <p:blipFill>
          <a:blip r:embed="rId5" cstate="print"/>
          <a:stretch>
            <a:fillRect/>
          </a:stretch>
        </p:blipFill>
        <p:spPr>
          <a:xfrm>
            <a:off x="2209800" y="1676400"/>
            <a:ext cx="3944206" cy="4108377"/>
          </a:xfrm>
          <a:prstGeom prst="rect">
            <a:avLst/>
          </a:prstGeom>
        </p:spPr>
      </p:pic>
      <p:pic>
        <p:nvPicPr>
          <p:cNvPr id="9" name="Picture 8" descr="pediatrics.png"/>
          <p:cNvPicPr>
            <a:picLocks noChangeAspect="1"/>
          </p:cNvPicPr>
          <p:nvPr/>
        </p:nvPicPr>
        <p:blipFill>
          <a:blip r:embed="rId6" cstate="print"/>
          <a:stretch>
            <a:fillRect/>
          </a:stretch>
        </p:blipFill>
        <p:spPr>
          <a:xfrm>
            <a:off x="3581400" y="1600200"/>
            <a:ext cx="4343400" cy="4649837"/>
          </a:xfrm>
          <a:prstGeom prst="rect">
            <a:avLst/>
          </a:prstGeom>
        </p:spPr>
      </p:pic>
      <p:pic>
        <p:nvPicPr>
          <p:cNvPr id="11" name="Picture 10" descr="springerlinktop.png"/>
          <p:cNvPicPr>
            <a:picLocks noChangeAspect="1"/>
          </p:cNvPicPr>
          <p:nvPr/>
        </p:nvPicPr>
        <p:blipFill>
          <a:blip r:embed="rId7" cstate="print"/>
          <a:stretch>
            <a:fillRect/>
          </a:stretch>
        </p:blipFill>
        <p:spPr>
          <a:xfrm>
            <a:off x="1905000" y="1524000"/>
            <a:ext cx="4288597" cy="4577127"/>
          </a:xfrm>
          <a:prstGeom prst="rect">
            <a:avLst/>
          </a:prstGeom>
        </p:spPr>
      </p:pic>
    </p:spTree>
    <p:extLst>
      <p:ext uri="{BB962C8B-B14F-4D97-AF65-F5344CB8AC3E}">
        <p14:creationId xmlns:p14="http://schemas.microsoft.com/office/powerpoint/2010/main" xmlns="" val="316211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6"/>
                                        </p:tgtEl>
                                      </p:cBhvr>
                                    </p:animEffect>
                                    <p:set>
                                      <p:cBhvr>
                                        <p:cTn id="12" dur="1" fill="hold">
                                          <p:stCondLst>
                                            <p:cond delay="1999"/>
                                          </p:stCondLst>
                                        </p:cTn>
                                        <p:tgtEl>
                                          <p:spTgt spid="6"/>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2000"/>
                                        <p:tgtEl>
                                          <p:spTgt spid="7"/>
                                        </p:tgtEl>
                                      </p:cBhvr>
                                    </p:animEffect>
                                    <p:set>
                                      <p:cBhvr>
                                        <p:cTn id="20" dur="1" fill="hold">
                                          <p:stCondLst>
                                            <p:cond delay="1999"/>
                                          </p:stCondLst>
                                        </p:cTn>
                                        <p:tgtEl>
                                          <p:spTgt spid="7"/>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2000"/>
                                        <p:tgtEl>
                                          <p:spTgt spid="8"/>
                                        </p:tgtEl>
                                      </p:cBhvr>
                                    </p:animEffect>
                                    <p:set>
                                      <p:cBhvr>
                                        <p:cTn id="28" dur="1" fill="hold">
                                          <p:stCondLst>
                                            <p:cond delay="1999"/>
                                          </p:stCondLst>
                                        </p:cTn>
                                        <p:tgtEl>
                                          <p:spTgt spid="8"/>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2000"/>
                                        <p:tgtEl>
                                          <p:spTgt spid="9"/>
                                        </p:tgtEl>
                                      </p:cBhvr>
                                    </p:animEffect>
                                    <p:set>
                                      <p:cBhvr>
                                        <p:cTn id="36" dur="1" fill="hold">
                                          <p:stCondLst>
                                            <p:cond delay="1999"/>
                                          </p:stCondLst>
                                        </p:cTn>
                                        <p:tgtEl>
                                          <p:spTgt spid="9"/>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What we would like to see</a:t>
            </a:r>
            <a:endParaRPr lang="en-US" dirty="0"/>
          </a:p>
        </p:txBody>
      </p:sp>
      <p:sp>
        <p:nvSpPr>
          <p:cNvPr id="8" name="Rounded Rectangle 7"/>
          <p:cNvSpPr/>
          <p:nvPr/>
        </p:nvSpPr>
        <p:spPr>
          <a:xfrm>
            <a:off x="1676400" y="2140424"/>
            <a:ext cx="5943600" cy="3810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2057400" y="2330924"/>
            <a:ext cx="5181600" cy="3429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tx1"/>
                </a:solidFill>
              </a:rPr>
              <a:t>Click Here</a:t>
            </a:r>
            <a:br>
              <a:rPr lang="en-US" sz="4800" dirty="0" smtClean="0">
                <a:solidFill>
                  <a:schemeClr val="tx1"/>
                </a:solidFill>
              </a:rPr>
            </a:br>
            <a:r>
              <a:rPr lang="en-US" sz="4800" dirty="0" smtClean="0">
                <a:solidFill>
                  <a:schemeClr val="tx1"/>
                </a:solidFill>
              </a:rPr>
              <a:t>for Whole Article</a:t>
            </a:r>
            <a:endParaRPr lang="en-US" sz="4800" dirty="0">
              <a:solidFill>
                <a:schemeClr val="tx1"/>
              </a:solidFill>
            </a:endParaRPr>
          </a:p>
        </p:txBody>
      </p:sp>
      <p:sp>
        <p:nvSpPr>
          <p:cNvPr id="10" name="5-Point Star 9"/>
          <p:cNvSpPr/>
          <p:nvPr/>
        </p:nvSpPr>
        <p:spPr>
          <a:xfrm>
            <a:off x="6320619" y="4724400"/>
            <a:ext cx="685800" cy="762000"/>
          </a:xfrm>
          <a:prstGeom prst="star5">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p:cNvSpPr/>
          <p:nvPr/>
        </p:nvSpPr>
        <p:spPr>
          <a:xfrm>
            <a:off x="2438400" y="2667000"/>
            <a:ext cx="685800" cy="762000"/>
          </a:xfrm>
          <a:prstGeom prst="star5">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85597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repeatCount="4000" fill="remove" grpId="0" nodeType="clickEffect">
                                  <p:stCondLst>
                                    <p:cond delay="0"/>
                                  </p:stCondLst>
                                  <p:childTnLst>
                                    <p:animClr clrSpc="rgb" dir="cw">
                                      <p:cBhvr override="childStyle">
                                        <p:cTn id="6" dur="250" autoRev="1" fill="remove"/>
                                        <p:tgtEl>
                                          <p:spTgt spid="8"/>
                                        </p:tgtEl>
                                        <p:attrNameLst>
                                          <p:attrName>style.color</p:attrName>
                                        </p:attrNameLst>
                                      </p:cBhvr>
                                      <p:to>
                                        <a:schemeClr val="bg1"/>
                                      </p:to>
                                    </p:animClr>
                                    <p:animClr clrSpc="rgb" dir="cw">
                                      <p:cBhvr>
                                        <p:cTn id="7" dur="250" autoRev="1" fill="remove"/>
                                        <p:tgtEl>
                                          <p:spTgt spid="8"/>
                                        </p:tgtEl>
                                        <p:attrNameLst>
                                          <p:attrName>fillcolor</p:attrName>
                                        </p:attrNameLst>
                                      </p:cBhvr>
                                      <p:to>
                                        <a:schemeClr val="bg1"/>
                                      </p:to>
                                    </p:animClr>
                                    <p:set>
                                      <p:cBhvr>
                                        <p:cTn id="8" dur="250" autoRev="1" fill="remove"/>
                                        <p:tgtEl>
                                          <p:spTgt spid="8"/>
                                        </p:tgtEl>
                                        <p:attrNameLst>
                                          <p:attrName>fill.type</p:attrName>
                                        </p:attrNameLst>
                                      </p:cBhvr>
                                      <p:to>
                                        <p:strVal val="solid"/>
                                      </p:to>
                                    </p:set>
                                    <p:set>
                                      <p:cBhvr>
                                        <p:cTn id="9" dur="250" autoRev="1" fill="remove"/>
                                        <p:tgtEl>
                                          <p:spTgt spid="8"/>
                                        </p:tgtEl>
                                        <p:attrNameLst>
                                          <p:attrName>fill.on</p:attrName>
                                        </p:attrNameLst>
                                      </p:cBhvr>
                                      <p:to>
                                        <p:strVal val="true"/>
                                      </p:to>
                                    </p:set>
                                  </p:childTnLst>
                                </p:cTn>
                              </p:par>
                              <p:par>
                                <p:cTn id="10" presetID="27" presetClass="emph" presetSubtype="0" repeatCount="4000" fill="remove" grpId="0" nodeType="withEffect">
                                  <p:stCondLst>
                                    <p:cond delay="0"/>
                                  </p:stCondLst>
                                  <p:childTnLst>
                                    <p:animClr clrSpc="rgb" dir="cw">
                                      <p:cBhvr override="childStyle">
                                        <p:cTn id="11" dur="250" autoRev="1" fill="remove"/>
                                        <p:tgtEl>
                                          <p:spTgt spid="9"/>
                                        </p:tgtEl>
                                        <p:attrNameLst>
                                          <p:attrName>style.color</p:attrName>
                                        </p:attrNameLst>
                                      </p:cBhvr>
                                      <p:to>
                                        <a:schemeClr val="bg1"/>
                                      </p:to>
                                    </p:animClr>
                                    <p:animClr clrSpc="rgb" dir="cw">
                                      <p:cBhvr>
                                        <p:cTn id="12" dur="250" autoRev="1" fill="remove"/>
                                        <p:tgtEl>
                                          <p:spTgt spid="9"/>
                                        </p:tgtEl>
                                        <p:attrNameLst>
                                          <p:attrName>fillcolor</p:attrName>
                                        </p:attrNameLst>
                                      </p:cBhvr>
                                      <p:to>
                                        <a:schemeClr val="bg1"/>
                                      </p:to>
                                    </p:animClr>
                                    <p:set>
                                      <p:cBhvr>
                                        <p:cTn id="13" dur="250" autoRev="1" fill="remove"/>
                                        <p:tgtEl>
                                          <p:spTgt spid="9"/>
                                        </p:tgtEl>
                                        <p:attrNameLst>
                                          <p:attrName>fill.type</p:attrName>
                                        </p:attrNameLst>
                                      </p:cBhvr>
                                      <p:to>
                                        <p:strVal val="solid"/>
                                      </p:to>
                                    </p:set>
                                    <p:set>
                                      <p:cBhvr>
                                        <p:cTn id="14" dur="250" autoRev="1" fill="remove"/>
                                        <p:tgtEl>
                                          <p:spTgt spid="9"/>
                                        </p:tgtEl>
                                        <p:attrNameLst>
                                          <p:attrName>fill.on</p:attrName>
                                        </p:attrNameLst>
                                      </p:cBhvr>
                                      <p:to>
                                        <p:strVal val="true"/>
                                      </p:to>
                                    </p:set>
                                  </p:childTnLst>
                                </p:cTn>
                              </p:par>
                              <p:par>
                                <p:cTn id="15" presetID="27" presetClass="emph" presetSubtype="0" repeatCount="4000" fill="remove" grpId="0" nodeType="withEffect">
                                  <p:stCondLst>
                                    <p:cond delay="0"/>
                                  </p:stCondLst>
                                  <p:childTnLst>
                                    <p:animClr clrSpc="rgb" dir="cw">
                                      <p:cBhvr override="childStyle">
                                        <p:cTn id="16" dur="250" autoRev="1" fill="remove"/>
                                        <p:tgtEl>
                                          <p:spTgt spid="11"/>
                                        </p:tgtEl>
                                        <p:attrNameLst>
                                          <p:attrName>style.color</p:attrName>
                                        </p:attrNameLst>
                                      </p:cBhvr>
                                      <p:to>
                                        <a:schemeClr val="bg1"/>
                                      </p:to>
                                    </p:animClr>
                                    <p:animClr clrSpc="rgb" dir="cw">
                                      <p:cBhvr>
                                        <p:cTn id="17" dur="250" autoRev="1" fill="remove"/>
                                        <p:tgtEl>
                                          <p:spTgt spid="11"/>
                                        </p:tgtEl>
                                        <p:attrNameLst>
                                          <p:attrName>fillcolor</p:attrName>
                                        </p:attrNameLst>
                                      </p:cBhvr>
                                      <p:to>
                                        <a:schemeClr val="bg1"/>
                                      </p:to>
                                    </p:animClr>
                                    <p:set>
                                      <p:cBhvr>
                                        <p:cTn id="18" dur="250" autoRev="1" fill="remove"/>
                                        <p:tgtEl>
                                          <p:spTgt spid="11"/>
                                        </p:tgtEl>
                                        <p:attrNameLst>
                                          <p:attrName>fill.type</p:attrName>
                                        </p:attrNameLst>
                                      </p:cBhvr>
                                      <p:to>
                                        <p:strVal val="solid"/>
                                      </p:to>
                                    </p:set>
                                    <p:set>
                                      <p:cBhvr>
                                        <p:cTn id="19" dur="250" autoRev="1" fill="remove"/>
                                        <p:tgtEl>
                                          <p:spTgt spid="11"/>
                                        </p:tgtEl>
                                        <p:attrNameLst>
                                          <p:attrName>fill.on</p:attrName>
                                        </p:attrNameLst>
                                      </p:cBhvr>
                                      <p:to>
                                        <p:strVal val="true"/>
                                      </p:to>
                                    </p:set>
                                  </p:childTnLst>
                                </p:cTn>
                              </p:par>
                              <p:par>
                                <p:cTn id="20" presetID="27" presetClass="emph" presetSubtype="0" repeatCount="4000" fill="remove" grpId="0" nodeType="withEffect">
                                  <p:stCondLst>
                                    <p:cond delay="0"/>
                                  </p:stCondLst>
                                  <p:childTnLst>
                                    <p:animClr clrSpc="rgb" dir="cw">
                                      <p:cBhvr override="childStyle">
                                        <p:cTn id="21" dur="250" autoRev="1" fill="remove"/>
                                        <p:tgtEl>
                                          <p:spTgt spid="10"/>
                                        </p:tgtEl>
                                        <p:attrNameLst>
                                          <p:attrName>style.color</p:attrName>
                                        </p:attrNameLst>
                                      </p:cBhvr>
                                      <p:to>
                                        <a:schemeClr val="bg1"/>
                                      </p:to>
                                    </p:animClr>
                                    <p:animClr clrSpc="rgb" dir="cw">
                                      <p:cBhvr>
                                        <p:cTn id="22" dur="250" autoRev="1" fill="remove"/>
                                        <p:tgtEl>
                                          <p:spTgt spid="10"/>
                                        </p:tgtEl>
                                        <p:attrNameLst>
                                          <p:attrName>fillcolor</p:attrName>
                                        </p:attrNameLst>
                                      </p:cBhvr>
                                      <p:to>
                                        <a:schemeClr val="bg1"/>
                                      </p:to>
                                    </p:animClr>
                                    <p:set>
                                      <p:cBhvr>
                                        <p:cTn id="23" dur="250" autoRev="1" fill="remove"/>
                                        <p:tgtEl>
                                          <p:spTgt spid="10"/>
                                        </p:tgtEl>
                                        <p:attrNameLst>
                                          <p:attrName>fill.type</p:attrName>
                                        </p:attrNameLst>
                                      </p:cBhvr>
                                      <p:to>
                                        <p:strVal val="solid"/>
                                      </p:to>
                                    </p:set>
                                    <p:set>
                                      <p:cBhvr>
                                        <p:cTn id="24" dur="250" autoRev="1" fill="remove"/>
                                        <p:tgtEl>
                                          <p:spTgt spid="1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838200"/>
            <a:ext cx="6965245" cy="1202485"/>
          </a:xfrm>
        </p:spPr>
        <p:txBody>
          <a:bodyPr/>
          <a:lstStyle/>
          <a:p>
            <a:r>
              <a:rPr lang="en-US" dirty="0" smtClean="0"/>
              <a:t>Findings</a:t>
            </a:r>
            <a:endParaRPr lang="en-US" dirty="0"/>
          </a:p>
        </p:txBody>
      </p:sp>
      <p:sp>
        <p:nvSpPr>
          <p:cNvPr id="10" name="Content Placeholder 9"/>
          <p:cNvSpPr>
            <a:spLocks noGrp="1"/>
          </p:cNvSpPr>
          <p:nvPr>
            <p:ph sz="quarter" idx="14"/>
          </p:nvPr>
        </p:nvSpPr>
        <p:spPr>
          <a:xfrm>
            <a:off x="1219200" y="1981200"/>
            <a:ext cx="6781801" cy="4038600"/>
          </a:xfrm>
          <a:ln>
            <a:solidFill>
              <a:schemeClr val="tx1"/>
            </a:solidFill>
          </a:ln>
        </p:spPr>
        <p:txBody>
          <a:bodyPr>
            <a:normAutofit/>
          </a:bodyPr>
          <a:lstStyle/>
          <a:p>
            <a:r>
              <a:rPr lang="en-US" dirty="0" smtClean="0"/>
              <a:t>Keep instructions simple</a:t>
            </a:r>
          </a:p>
          <a:p>
            <a:r>
              <a:rPr lang="en-US" dirty="0" smtClean="0"/>
              <a:t>Using screen capture is really fun</a:t>
            </a:r>
          </a:p>
          <a:p>
            <a:r>
              <a:rPr lang="en-US" dirty="0" smtClean="0"/>
              <a:t>You will discover new links and new ways to print </a:t>
            </a:r>
          </a:p>
          <a:p>
            <a:r>
              <a:rPr lang="en-US" dirty="0" smtClean="0"/>
              <a:t>You will be able to tell if the student was “trying” or not</a:t>
            </a:r>
          </a:p>
        </p:txBody>
      </p:sp>
    </p:spTree>
    <p:extLst>
      <p:ext uri="{BB962C8B-B14F-4D97-AF65-F5344CB8AC3E}">
        <p14:creationId xmlns:p14="http://schemas.microsoft.com/office/powerpoint/2010/main" xmlns="" val="316211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2000"/>
                                        <p:tgtEl>
                                          <p:spTgt spid="10">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20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20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fade">
                                      <p:cBhvr>
                                        <p:cTn id="20" dur="200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2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838200"/>
            <a:ext cx="6965245" cy="1202485"/>
          </a:xfrm>
        </p:spPr>
        <p:txBody>
          <a:bodyPr/>
          <a:lstStyle/>
          <a:p>
            <a:r>
              <a:rPr lang="en-US" dirty="0" smtClean="0"/>
              <a:t>Discussion</a:t>
            </a:r>
            <a:endParaRPr lang="en-US" dirty="0"/>
          </a:p>
        </p:txBody>
      </p:sp>
      <p:sp>
        <p:nvSpPr>
          <p:cNvPr id="10" name="Content Placeholder 9"/>
          <p:cNvSpPr>
            <a:spLocks noGrp="1"/>
          </p:cNvSpPr>
          <p:nvPr>
            <p:ph sz="quarter" idx="14"/>
          </p:nvPr>
        </p:nvSpPr>
        <p:spPr>
          <a:xfrm>
            <a:off x="1219200" y="1981200"/>
            <a:ext cx="6781801" cy="4038600"/>
          </a:xfrm>
          <a:ln>
            <a:solidFill>
              <a:schemeClr val="tx1"/>
            </a:solidFill>
          </a:ln>
        </p:spPr>
        <p:txBody>
          <a:bodyPr>
            <a:normAutofit lnSpcReduction="10000"/>
          </a:bodyPr>
          <a:lstStyle/>
          <a:p>
            <a:r>
              <a:rPr lang="en-US" dirty="0" smtClean="0"/>
              <a:t>What kinds of questions related to databases do you get all of the time?</a:t>
            </a:r>
          </a:p>
          <a:p>
            <a:r>
              <a:rPr lang="en-US" dirty="0" smtClean="0"/>
              <a:t>Can instruction make things better? Ideas for how?</a:t>
            </a:r>
          </a:p>
          <a:p>
            <a:r>
              <a:rPr lang="en-US" dirty="0" smtClean="0"/>
              <a:t>How do we reach students who don't get instruction? Tutorials? Online reference?</a:t>
            </a:r>
          </a:p>
          <a:p>
            <a:r>
              <a:rPr lang="en-US" dirty="0" smtClean="0"/>
              <a:t>Do we need to do a better job of lobbying database vendors and asking for consistency?</a:t>
            </a:r>
          </a:p>
          <a:p>
            <a:r>
              <a:rPr lang="en-US" dirty="0" smtClean="0"/>
              <a:t>Would you use the databases or Google to do research?</a:t>
            </a:r>
            <a:endParaRPr lang="en-US" dirty="0"/>
          </a:p>
        </p:txBody>
      </p:sp>
    </p:spTree>
    <p:extLst>
      <p:ext uri="{BB962C8B-B14F-4D97-AF65-F5344CB8AC3E}">
        <p14:creationId xmlns:p14="http://schemas.microsoft.com/office/powerpoint/2010/main" xmlns="" val="316211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2000"/>
                                        <p:tgtEl>
                                          <p:spTgt spid="10">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20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20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fade">
                                      <p:cBhvr>
                                        <p:cTn id="20" dur="200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2000"/>
                                        <p:tgtEl>
                                          <p:spTgt spid="1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xEl>
                                              <p:pRg st="4" end="4"/>
                                            </p:txEl>
                                          </p:spTgt>
                                        </p:tgtEl>
                                        <p:attrNameLst>
                                          <p:attrName>style.visibility</p:attrName>
                                        </p:attrNameLst>
                                      </p:cBhvr>
                                      <p:to>
                                        <p:strVal val="visible"/>
                                      </p:to>
                                    </p:set>
                                    <p:animEffect transition="in" filter="fade">
                                      <p:cBhvr>
                                        <p:cTn id="30" dur="2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Text Placeholder 2"/>
          <p:cNvSpPr>
            <a:spLocks noGrp="1"/>
          </p:cNvSpPr>
          <p:nvPr>
            <p:ph type="body" idx="1"/>
          </p:nvPr>
        </p:nvSpPr>
        <p:spPr>
          <a:xfrm>
            <a:off x="1143000" y="2133600"/>
            <a:ext cx="2939521" cy="820208"/>
          </a:xfrm>
        </p:spPr>
        <p:txBody>
          <a:bodyPr/>
          <a:lstStyle/>
          <a:p>
            <a:r>
              <a:rPr lang="en-US" dirty="0" smtClean="0"/>
              <a:t>Bonnie </a:t>
            </a:r>
            <a:r>
              <a:rPr lang="en-US" dirty="0" err="1" smtClean="0"/>
              <a:t>Imler</a:t>
            </a:r>
            <a:endParaRPr lang="en-US" dirty="0"/>
          </a:p>
        </p:txBody>
      </p:sp>
      <p:sp>
        <p:nvSpPr>
          <p:cNvPr id="4" name="Text Placeholder 3"/>
          <p:cNvSpPr>
            <a:spLocks noGrp="1"/>
          </p:cNvSpPr>
          <p:nvPr>
            <p:ph type="body" sz="quarter" idx="3"/>
          </p:nvPr>
        </p:nvSpPr>
        <p:spPr>
          <a:xfrm>
            <a:off x="4572000" y="2133600"/>
            <a:ext cx="2944368" cy="822960"/>
          </a:xfrm>
        </p:spPr>
        <p:txBody>
          <a:bodyPr/>
          <a:lstStyle/>
          <a:p>
            <a:r>
              <a:rPr lang="en-US" dirty="0" smtClean="0"/>
              <a:t>Michelle </a:t>
            </a:r>
            <a:r>
              <a:rPr lang="en-US" dirty="0" err="1" smtClean="0"/>
              <a:t>Eichelberger</a:t>
            </a:r>
            <a:endParaRPr lang="en-US" dirty="0"/>
          </a:p>
        </p:txBody>
      </p:sp>
      <p:sp>
        <p:nvSpPr>
          <p:cNvPr id="5" name="Content Placeholder 4"/>
          <p:cNvSpPr>
            <a:spLocks noGrp="1"/>
          </p:cNvSpPr>
          <p:nvPr>
            <p:ph sz="quarter" idx="13"/>
          </p:nvPr>
        </p:nvSpPr>
        <p:spPr/>
        <p:txBody>
          <a:bodyPr/>
          <a:lstStyle/>
          <a:p>
            <a:r>
              <a:rPr lang="en-US" dirty="0" smtClean="0"/>
              <a:t>bbi1@psu.edu</a:t>
            </a:r>
            <a:endParaRPr lang="en-US" dirty="0"/>
          </a:p>
        </p:txBody>
      </p:sp>
      <p:sp>
        <p:nvSpPr>
          <p:cNvPr id="6" name="Content Placeholder 5"/>
          <p:cNvSpPr>
            <a:spLocks noGrp="1"/>
          </p:cNvSpPr>
          <p:nvPr>
            <p:ph sz="quarter" idx="14"/>
          </p:nvPr>
        </p:nvSpPr>
        <p:spPr>
          <a:xfrm>
            <a:off x="4038600" y="2971800"/>
            <a:ext cx="4495800" cy="2779776"/>
          </a:xfrm>
        </p:spPr>
        <p:txBody>
          <a:bodyPr/>
          <a:lstStyle/>
          <a:p>
            <a:r>
              <a:rPr lang="en-US" dirty="0" smtClean="0"/>
              <a:t>maeichelberger@genesee.edu</a:t>
            </a:r>
            <a:endParaRPr lang="en-US" dirty="0"/>
          </a:p>
        </p:txBody>
      </p:sp>
    </p:spTree>
    <p:extLst>
      <p:ext uri="{BB962C8B-B14F-4D97-AF65-F5344CB8AC3E}">
        <p14:creationId xmlns:p14="http://schemas.microsoft.com/office/powerpoint/2010/main" xmlns="" val="25219029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495</TotalTime>
  <Words>1267</Words>
  <Application>Microsoft Office PowerPoint</Application>
  <PresentationFormat>On-screen Show (4:3)</PresentationFormat>
  <Paragraphs>160</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Pushpin</vt:lpstr>
      <vt:lpstr> Undergraduate Research Behavior: Do we really want to know what they’re doing out there? </vt:lpstr>
      <vt:lpstr>Slide 2</vt:lpstr>
      <vt:lpstr>Is what we see at the Reference Desk…</vt:lpstr>
      <vt:lpstr>Our Questions</vt:lpstr>
      <vt:lpstr>Screen Capture Technology</vt:lpstr>
      <vt:lpstr>Screen Capture Choices</vt:lpstr>
      <vt:lpstr>Research Interest: Article Retrieval</vt:lpstr>
      <vt:lpstr>Research Design</vt:lpstr>
      <vt:lpstr>Printing as an Indicator of Choice</vt:lpstr>
      <vt:lpstr>Abstract/Full Text Printing in Project 1</vt:lpstr>
      <vt:lpstr>Research Design</vt:lpstr>
      <vt:lpstr>Abstract/Full Text Printing in Project 2</vt:lpstr>
      <vt:lpstr>Database Screenshots</vt:lpstr>
      <vt:lpstr>What we would like to see</vt:lpstr>
      <vt:lpstr>Findings</vt:lpstr>
      <vt:lpstr>Discussion</vt:lpstr>
      <vt:lpstr>Contact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Behavior: Do we really want to know what they’re doing out there?</dc:title>
  <dc:creator>BONNIE BRUBAKER IMLER</dc:creator>
  <cp:lastModifiedBy>Reference Desk</cp:lastModifiedBy>
  <cp:revision>48</cp:revision>
  <cp:lastPrinted>2011-10-03T01:21:39Z</cp:lastPrinted>
  <dcterms:created xsi:type="dcterms:W3CDTF">2011-09-26T21:24:17Z</dcterms:created>
  <dcterms:modified xsi:type="dcterms:W3CDTF">2011-10-12T13:05:08Z</dcterms:modified>
</cp:coreProperties>
</file>